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92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4"/>
  </p:normalViewPr>
  <p:slideViewPr>
    <p:cSldViewPr snapToGrid="0">
      <p:cViewPr varScale="1">
        <p:scale>
          <a:sx n="142" d="100"/>
          <a:sy n="142" d="100"/>
        </p:scale>
        <p:origin x="760" y="168"/>
      </p:cViewPr>
      <p:guideLst>
        <p:guide orient="horz" pos="2921"/>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46e61823db_7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46e61823db_7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 relationships that can be explored:</a:t>
            </a:r>
            <a:endParaRPr/>
          </a:p>
          <a:p>
            <a:pPr marL="0" lvl="0" indent="0" algn="l" rtl="0">
              <a:spcBef>
                <a:spcPts val="0"/>
              </a:spcBef>
              <a:spcAft>
                <a:spcPts val="0"/>
              </a:spcAft>
              <a:buNone/>
            </a:pPr>
            <a:endParaRPr/>
          </a:p>
          <a:p>
            <a:pPr marL="0" lvl="0" indent="0" algn="l" rtl="0">
              <a:spcBef>
                <a:spcPts val="0"/>
              </a:spcBef>
              <a:spcAft>
                <a:spcPts val="0"/>
              </a:spcAft>
              <a:buNone/>
            </a:pPr>
            <a:r>
              <a:rPr lang="en"/>
              <a:t>Rate of Female Enrollment in Universities versus Population Growth</a:t>
            </a:r>
            <a:endParaRPr/>
          </a:p>
          <a:p>
            <a:pPr marL="0" lvl="0" indent="0" algn="l" rtl="0">
              <a:spcBef>
                <a:spcPts val="0"/>
              </a:spcBef>
              <a:spcAft>
                <a:spcPts val="0"/>
              </a:spcAft>
              <a:buNone/>
            </a:pPr>
            <a:r>
              <a:rPr lang="en"/>
              <a:t>% of Labor Force with College Degrees vs per Capita GDP</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46e61823db_7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46e61823db_7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46e61823db_7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46e61823db_7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Start with showing distributions of measures to compare - </a:t>
            </a:r>
            <a:endParaRPr/>
          </a:p>
          <a:p>
            <a:pPr marL="0" lvl="0" indent="0" algn="l" rtl="0">
              <a:spcBef>
                <a:spcPts val="0"/>
              </a:spcBef>
              <a:spcAft>
                <a:spcPts val="0"/>
              </a:spcAft>
              <a:buNone/>
            </a:pPr>
            <a:endParaRPr/>
          </a:p>
          <a:p>
            <a:pPr marL="0" lvl="0" indent="0" algn="l" rtl="0">
              <a:spcBef>
                <a:spcPts val="0"/>
              </a:spcBef>
              <a:spcAft>
                <a:spcPts val="0"/>
              </a:spcAft>
              <a:buNone/>
            </a:pPr>
            <a:r>
              <a:rPr lang="en"/>
              <a:t>mention alternative view -- could use heatmaps where the size is related to the macro variable and the color is the educational indicator or vice versa</a:t>
            </a:r>
            <a:endParaRPr/>
          </a:p>
          <a:p>
            <a:pPr marL="0" lvl="0" indent="0" algn="l" rtl="0">
              <a:spcBef>
                <a:spcPts val="0"/>
              </a:spcBef>
              <a:spcAft>
                <a:spcPts val="0"/>
              </a:spcAft>
              <a:buNone/>
            </a:pPr>
            <a:endParaRPr/>
          </a:p>
          <a:p>
            <a:pPr marL="0" lvl="0" indent="0" algn="l" rtl="0">
              <a:spcBef>
                <a:spcPts val="0"/>
              </a:spcBef>
              <a:spcAft>
                <a:spcPts val="0"/>
              </a:spcAft>
              <a:buNone/>
            </a:pPr>
            <a:r>
              <a:rPr lang="en"/>
              <a:t>Scatterplot is most efficient way to show relationships between two variables</a:t>
            </a:r>
            <a:endParaRPr/>
          </a:p>
          <a:p>
            <a:pPr marL="0" lvl="0" indent="0" algn="l" rtl="0">
              <a:spcBef>
                <a:spcPts val="0"/>
              </a:spcBef>
              <a:spcAft>
                <a:spcPts val="0"/>
              </a:spcAft>
              <a:buNone/>
            </a:pPr>
            <a:endParaRPr/>
          </a:p>
          <a:p>
            <a:pPr marL="0" lvl="0" indent="0" algn="l" rtl="0">
              <a:spcBef>
                <a:spcPts val="0"/>
              </a:spcBef>
              <a:spcAft>
                <a:spcPts val="0"/>
              </a:spcAft>
              <a:buNone/>
            </a:pPr>
            <a:r>
              <a:rPr lang="en"/>
              <a:t>Building on the last slide, filtering by region shows that most of the problematic countries (low female educational attainment and high population growth) are in Sub-Saharan Africa and South Asia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46e61823db_7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46e61823db_7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Adding Additional Interactivity</a:t>
            </a:r>
            <a:endParaRPr/>
          </a:p>
          <a:p>
            <a:pPr marL="0" lvl="0" indent="0" algn="l" rtl="0">
              <a:spcBef>
                <a:spcPts val="0"/>
              </a:spcBef>
              <a:spcAft>
                <a:spcPts val="0"/>
              </a:spcAft>
              <a:buNone/>
            </a:pPr>
            <a:endParaRPr/>
          </a:p>
          <a:p>
            <a:pPr marL="0" lvl="0" indent="0" algn="l" rtl="0">
              <a:spcBef>
                <a:spcPts val="0"/>
              </a:spcBef>
              <a:spcAft>
                <a:spcPts val="0"/>
              </a:spcAft>
              <a:buNone/>
            </a:pPr>
            <a:r>
              <a:rPr lang="en"/>
              <a:t>Comparison of target country versus comparison group average (global/regional/income group)</a:t>
            </a:r>
            <a:endParaRPr/>
          </a:p>
          <a:p>
            <a:pPr marL="0" lvl="0" indent="0" algn="l" rtl="0">
              <a:spcBef>
                <a:spcPts val="0"/>
              </a:spcBef>
              <a:spcAft>
                <a:spcPts val="0"/>
              </a:spcAft>
              <a:buNone/>
            </a:pPr>
            <a:endParaRPr/>
          </a:p>
          <a:p>
            <a:pPr marL="0" lvl="0" indent="0" algn="l" rtl="0">
              <a:spcBef>
                <a:spcPts val="0"/>
              </a:spcBef>
              <a:spcAft>
                <a:spcPts val="0"/>
              </a:spcAft>
              <a:buNone/>
            </a:pPr>
            <a:r>
              <a:rPr lang="en"/>
              <a:t>Want a scatterplot by individual year -- walk through evolution of relationship for a particular country over time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46e61823db_7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46e61823db_7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46e61823db_5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46e61823db_5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Identify deviations, if any, from overall trends of a specific indicator for a specific country</a:t>
            </a:r>
            <a:endParaRPr sz="1200"/>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46e61823db_9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46e61823db_9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For example: If we notice that there was a downward trend in primary education enrollment ratio in the same year that a country reduce its expenditure on primary education, then this data can be used to inform policy makers about the potential effects of reducing spending in the future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This data can also be used to encourage certain measures which have resulted in better education indicators.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46e61823db_9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46e61823db_9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46e61823db_5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46e61823db_5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46e1b94b1d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46e1b94b1d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46e61823db_7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46e61823db_7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46e61823db_5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46e61823db_5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screen makes more sense in Matt’s section as a subtask</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46e61823db_7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46e61823db_7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Adding Additional Interactivity</a:t>
            </a:r>
            <a:endParaRPr/>
          </a:p>
          <a:p>
            <a:pPr marL="0" lvl="0" indent="0" algn="l" rtl="0">
              <a:spcBef>
                <a:spcPts val="0"/>
              </a:spcBef>
              <a:spcAft>
                <a:spcPts val="0"/>
              </a:spcAft>
              <a:buNone/>
            </a:pPr>
            <a:endParaRPr/>
          </a:p>
          <a:p>
            <a:pPr marL="0" lvl="0" indent="0" algn="l" rtl="0">
              <a:spcBef>
                <a:spcPts val="0"/>
              </a:spcBef>
              <a:spcAft>
                <a:spcPts val="0"/>
              </a:spcAft>
              <a:buNone/>
            </a:pPr>
            <a:r>
              <a:rPr lang="en"/>
              <a:t>Want a scatterplot by individual year</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46e61823db_9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46e61823db_9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E.g. Hypothesis : Overall dropout rate is influenced more by female dropout rate, </a:t>
            </a:r>
            <a:endParaRPr/>
          </a:p>
          <a:p>
            <a:pPr marL="0" lvl="0" indent="0" algn="l" rtl="0">
              <a:spcBef>
                <a:spcPts val="0"/>
              </a:spcBef>
              <a:spcAft>
                <a:spcPts val="0"/>
              </a:spcAft>
              <a:buNone/>
            </a:pPr>
            <a:r>
              <a:rPr lang="en"/>
              <a:t>this helps policy makers to place more emphasis female enrollment in addition to overall efforts to improve overall enrollment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46e61823db_7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46e61823db_7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6e61823db_5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6e61823db_5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46e61823db_5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46e61823db_5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46e61823db_5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46e61823db_5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46e61823db_5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46e61823db_5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6e61823db_5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6e61823db_5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46e61823db_5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46e61823db_5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0" cy="5143500"/>
          </a:xfrm>
          <a:prstGeom prst="rect">
            <a:avLst/>
          </a:prstGeom>
          <a:noFill/>
          <a:ln>
            <a:noFill/>
          </a:ln>
        </p:spPr>
      </p:pic>
      <p:sp>
        <p:nvSpPr>
          <p:cNvPr id="55" name="Google Shape;55;p13"/>
          <p:cNvSpPr txBox="1">
            <a:spLocks noGrp="1"/>
          </p:cNvSpPr>
          <p:nvPr>
            <p:ph type="ctrTitle"/>
          </p:nvPr>
        </p:nvSpPr>
        <p:spPr>
          <a:xfrm>
            <a:off x="311700" y="744575"/>
            <a:ext cx="8520600" cy="14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sz="2400">
                <a:solidFill>
                  <a:srgbClr val="FFFFFF"/>
                </a:solidFill>
              </a:rPr>
              <a:t>W209 Mid-Term Presentations</a:t>
            </a:r>
            <a:endParaRPr sz="2400">
              <a:solidFill>
                <a:srgbClr val="FFFFFF"/>
              </a:solidFill>
            </a:endParaRPr>
          </a:p>
          <a:p>
            <a:pPr marL="0" lvl="0" indent="0" algn="ctr" rtl="0">
              <a:spcBef>
                <a:spcPts val="0"/>
              </a:spcBef>
              <a:spcAft>
                <a:spcPts val="0"/>
              </a:spcAft>
              <a:buNone/>
            </a:pPr>
            <a:r>
              <a:rPr lang="en" sz="3600" b="1">
                <a:solidFill>
                  <a:srgbClr val="FFFFFF"/>
                </a:solidFill>
              </a:rPr>
              <a:t>World Education Statistics</a:t>
            </a:r>
            <a:endParaRPr sz="3600"/>
          </a:p>
        </p:txBody>
      </p:sp>
      <p:sp>
        <p:nvSpPr>
          <p:cNvPr id="56" name="Google Shape;56;p13"/>
          <p:cNvSpPr txBox="1">
            <a:spLocks noGrp="1"/>
          </p:cNvSpPr>
          <p:nvPr>
            <p:ph type="subTitle" idx="1"/>
          </p:nvPr>
        </p:nvSpPr>
        <p:spPr>
          <a:xfrm>
            <a:off x="7616550" y="3596525"/>
            <a:ext cx="1474200" cy="1428300"/>
          </a:xfrm>
          <a:prstGeom prst="rect">
            <a:avLst/>
          </a:prstGeom>
        </p:spPr>
        <p:txBody>
          <a:bodyPr spcFirstLastPara="1" wrap="square" lIns="91425" tIns="91425" rIns="91425" bIns="91425" anchor="t" anchorCtr="0">
            <a:noAutofit/>
          </a:bodyPr>
          <a:lstStyle/>
          <a:p>
            <a:pPr marL="0" lvl="0" indent="0" algn="r" rtl="0">
              <a:lnSpc>
                <a:spcPct val="115000"/>
              </a:lnSpc>
              <a:spcBef>
                <a:spcPts val="400"/>
              </a:spcBef>
              <a:spcAft>
                <a:spcPts val="0"/>
              </a:spcAft>
              <a:buClr>
                <a:schemeClr val="dk1"/>
              </a:buClr>
              <a:buSzPts val="1100"/>
              <a:buFont typeface="Arial"/>
              <a:buNone/>
            </a:pPr>
            <a:r>
              <a:rPr lang="en" sz="1400">
                <a:solidFill>
                  <a:srgbClr val="A6D5D9"/>
                </a:solidFill>
              </a:rPr>
              <a:t>Charlene Chen</a:t>
            </a:r>
            <a:endParaRPr sz="1400">
              <a:solidFill>
                <a:srgbClr val="A6D5D9"/>
              </a:solidFill>
            </a:endParaRPr>
          </a:p>
          <a:p>
            <a:pPr marL="0" lvl="0" indent="0" algn="r" rtl="0">
              <a:lnSpc>
                <a:spcPct val="115000"/>
              </a:lnSpc>
              <a:spcBef>
                <a:spcPts val="400"/>
              </a:spcBef>
              <a:spcAft>
                <a:spcPts val="0"/>
              </a:spcAft>
              <a:buClr>
                <a:schemeClr val="dk1"/>
              </a:buClr>
              <a:buSzPts val="1100"/>
              <a:buFont typeface="Arial"/>
              <a:buNone/>
            </a:pPr>
            <a:r>
              <a:rPr lang="en" sz="1400">
                <a:solidFill>
                  <a:srgbClr val="A6D5D9"/>
                </a:solidFill>
              </a:rPr>
              <a:t>Divya Babu</a:t>
            </a:r>
            <a:endParaRPr sz="1400">
              <a:solidFill>
                <a:srgbClr val="A6D5D9"/>
              </a:solidFill>
            </a:endParaRPr>
          </a:p>
          <a:p>
            <a:pPr marL="0" lvl="0" indent="0" algn="r" rtl="0">
              <a:lnSpc>
                <a:spcPct val="115000"/>
              </a:lnSpc>
              <a:spcBef>
                <a:spcPts val="400"/>
              </a:spcBef>
              <a:spcAft>
                <a:spcPts val="0"/>
              </a:spcAft>
              <a:buClr>
                <a:schemeClr val="dk1"/>
              </a:buClr>
              <a:buSzPts val="1100"/>
              <a:buFont typeface="Arial"/>
              <a:buNone/>
            </a:pPr>
            <a:r>
              <a:rPr lang="en" sz="1400">
                <a:solidFill>
                  <a:srgbClr val="A6D5D9"/>
                </a:solidFill>
              </a:rPr>
              <a:t>Matt Thielen</a:t>
            </a:r>
            <a:endParaRPr sz="1400">
              <a:solidFill>
                <a:srgbClr val="A6D5D9"/>
              </a:solidFill>
            </a:endParaRPr>
          </a:p>
          <a:p>
            <a:pPr marL="0" lvl="0" indent="0" algn="r" rtl="0">
              <a:lnSpc>
                <a:spcPct val="115000"/>
              </a:lnSpc>
              <a:spcBef>
                <a:spcPts val="400"/>
              </a:spcBef>
              <a:spcAft>
                <a:spcPts val="0"/>
              </a:spcAft>
              <a:buClr>
                <a:schemeClr val="dk1"/>
              </a:buClr>
              <a:buSzPts val="1100"/>
              <a:buFont typeface="Arial"/>
              <a:buNone/>
            </a:pPr>
            <a:r>
              <a:rPr lang="en" sz="1400">
                <a:solidFill>
                  <a:srgbClr val="A6D5D9"/>
                </a:solidFill>
              </a:rPr>
              <a:t>Nate Velarde</a:t>
            </a:r>
            <a:endParaRPr sz="1400">
              <a:solidFill>
                <a:srgbClr val="A6D5D9"/>
              </a:solidFill>
            </a:endParaRPr>
          </a:p>
          <a:p>
            <a:pPr marL="457200" lvl="0" indent="0" algn="ctr" rtl="0">
              <a:spcBef>
                <a:spcPts val="0"/>
              </a:spcBef>
              <a:spcAft>
                <a:spcPts val="0"/>
              </a:spcAft>
              <a:buNone/>
            </a:pP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2"/>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3 - Explore Relationships</a:t>
            </a:r>
            <a:endParaRPr sz="2400">
              <a:solidFill>
                <a:schemeClr val="dk2"/>
              </a:solidFill>
            </a:endParaRPr>
          </a:p>
        </p:txBody>
      </p:sp>
      <p:sp>
        <p:nvSpPr>
          <p:cNvPr id="156" name="Google Shape;156;p22"/>
          <p:cNvSpPr txBox="1">
            <a:spLocks noGrp="1"/>
          </p:cNvSpPr>
          <p:nvPr>
            <p:ph type="body" idx="1"/>
          </p:nvPr>
        </p:nvSpPr>
        <p:spPr>
          <a:xfrm>
            <a:off x="311700" y="707450"/>
            <a:ext cx="8520600" cy="3829800"/>
          </a:xfrm>
          <a:prstGeom prst="rect">
            <a:avLst/>
          </a:prstGeom>
          <a:ln>
            <a:noFill/>
          </a:ln>
        </p:spPr>
        <p:txBody>
          <a:bodyPr spcFirstLastPara="1" wrap="square" lIns="91425" tIns="91425" rIns="91425" bIns="91425" anchor="t" anchorCtr="0">
            <a:noAutofit/>
          </a:bodyPr>
          <a:lstStyle/>
          <a:p>
            <a:pPr marL="0" lvl="0" indent="0" algn="l" rtl="0">
              <a:lnSpc>
                <a:spcPct val="113000"/>
              </a:lnSpc>
              <a:spcBef>
                <a:spcPts val="0"/>
              </a:spcBef>
              <a:spcAft>
                <a:spcPts val="0"/>
              </a:spcAft>
              <a:buNone/>
            </a:pPr>
            <a:r>
              <a:rPr lang="en" b="1"/>
              <a:t>Explore relationships between country education indicators and key macroeconomic and demographic measures </a:t>
            </a:r>
            <a:endParaRPr b="1"/>
          </a:p>
          <a:p>
            <a:pPr marL="0" lvl="0" indent="0" algn="l" rtl="0">
              <a:lnSpc>
                <a:spcPct val="100000"/>
              </a:lnSpc>
              <a:spcBef>
                <a:spcPts val="3000"/>
              </a:spcBef>
              <a:spcAft>
                <a:spcPts val="0"/>
              </a:spcAft>
              <a:buNone/>
            </a:pPr>
            <a:r>
              <a:rPr lang="en" b="1"/>
              <a:t>Subtasks:</a:t>
            </a:r>
            <a:endParaRPr b="1"/>
          </a:p>
          <a:p>
            <a:pPr marL="914400" lvl="0" indent="-342900" algn="l" rtl="0">
              <a:lnSpc>
                <a:spcPct val="100000"/>
              </a:lnSpc>
              <a:spcBef>
                <a:spcPts val="800"/>
              </a:spcBef>
              <a:spcAft>
                <a:spcPts val="0"/>
              </a:spcAft>
              <a:buSzPts val="1800"/>
              <a:buChar char="➔"/>
            </a:pPr>
            <a:r>
              <a:rPr lang="en"/>
              <a:t>Identify outliers/countries of interest</a:t>
            </a:r>
            <a:endParaRPr/>
          </a:p>
          <a:p>
            <a:pPr marL="914400" lvl="0" indent="-342900" algn="l" rtl="0">
              <a:lnSpc>
                <a:spcPct val="100000"/>
              </a:lnSpc>
              <a:spcBef>
                <a:spcPts val="800"/>
              </a:spcBef>
              <a:spcAft>
                <a:spcPts val="0"/>
              </a:spcAft>
              <a:buSzPts val="1800"/>
              <a:buChar char="➔"/>
            </a:pPr>
            <a:r>
              <a:rPr lang="en"/>
              <a:t>Analyze and compare trends of key indicators/measures</a:t>
            </a:r>
            <a:endParaRPr/>
          </a:p>
          <a:p>
            <a:pPr marL="1371600" lvl="1" indent="-342900" algn="l" rtl="0">
              <a:lnSpc>
                <a:spcPct val="100000"/>
              </a:lnSpc>
              <a:spcBef>
                <a:spcPts val="800"/>
              </a:spcBef>
              <a:spcAft>
                <a:spcPts val="0"/>
              </a:spcAft>
              <a:buSzPts val="1800"/>
              <a:buChar char="◆"/>
            </a:pPr>
            <a:r>
              <a:rPr lang="en" sz="1800"/>
              <a:t>by geographic region / income group</a:t>
            </a:r>
            <a:endParaRPr sz="1800"/>
          </a:p>
          <a:p>
            <a:pPr marL="1371600" lvl="1" indent="-342900" algn="l" rtl="0">
              <a:lnSpc>
                <a:spcPct val="100000"/>
              </a:lnSpc>
              <a:spcBef>
                <a:spcPts val="800"/>
              </a:spcBef>
              <a:spcAft>
                <a:spcPts val="0"/>
              </a:spcAft>
              <a:buSzPts val="1800"/>
              <a:buChar char="◆"/>
            </a:pPr>
            <a:r>
              <a:rPr lang="en" sz="1800"/>
              <a:t>by country(ies) of interest </a:t>
            </a:r>
            <a:r>
              <a:rPr lang="en" sz="1800">
                <a:solidFill>
                  <a:srgbClr val="CC4125"/>
                </a:solidFill>
              </a:rPr>
              <a:t>[DR]</a:t>
            </a:r>
            <a:endParaRPr sz="1800">
              <a:solidFill>
                <a:srgbClr val="CC4125"/>
              </a:solidFill>
            </a:endParaRPr>
          </a:p>
          <a:p>
            <a:pPr marL="914400" lvl="0" indent="-342900" algn="l" rtl="0">
              <a:lnSpc>
                <a:spcPct val="100000"/>
              </a:lnSpc>
              <a:spcBef>
                <a:spcPts val="800"/>
              </a:spcBef>
              <a:spcAft>
                <a:spcPts val="0"/>
              </a:spcAft>
              <a:buSzPts val="1800"/>
              <a:buChar char="➔"/>
            </a:pPr>
            <a:r>
              <a:rPr lang="en"/>
              <a:t>Summarize differences versus global/regional/custom comparison group averages</a:t>
            </a:r>
            <a:endParaRPr/>
          </a:p>
          <a:p>
            <a:pPr marL="0" lvl="0" indent="0" algn="l" rtl="0">
              <a:spcBef>
                <a:spcPts val="800"/>
              </a:spcBef>
              <a:spcAft>
                <a:spcPts val="0"/>
              </a:spcAft>
              <a:buNone/>
            </a:pPr>
            <a:endParaRPr sz="1600"/>
          </a:p>
          <a:p>
            <a:pPr marL="45720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157" name="Google Shape;157;p22"/>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158" name="Google Shape;158;p22"/>
          <p:cNvPicPr preferRelativeResize="0"/>
          <p:nvPr/>
        </p:nvPicPr>
        <p:blipFill>
          <a:blip r:embed="rId4">
            <a:alphaModFix/>
          </a:blip>
          <a:stretch>
            <a:fillRect/>
          </a:stretch>
        </p:blipFill>
        <p:spPr>
          <a:xfrm>
            <a:off x="0" y="570553"/>
            <a:ext cx="9177098" cy="19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3 - Example Use Case</a:t>
            </a:r>
            <a:endParaRPr sz="2400">
              <a:solidFill>
                <a:schemeClr val="dk2"/>
              </a:solidFill>
            </a:endParaRPr>
          </a:p>
        </p:txBody>
      </p:sp>
      <p:pic>
        <p:nvPicPr>
          <p:cNvPr id="164" name="Google Shape;164;p23"/>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165" name="Google Shape;165;p23"/>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166" name="Google Shape;166;p23"/>
          <p:cNvSpPr txBox="1"/>
          <p:nvPr/>
        </p:nvSpPr>
        <p:spPr>
          <a:xfrm>
            <a:off x="6412100" y="1017400"/>
            <a:ext cx="2572500" cy="122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a:p>
            <a:pPr marL="0" lvl="0" indent="0" algn="ctr" rtl="0">
              <a:lnSpc>
                <a:spcPct val="150000"/>
              </a:lnSpc>
              <a:spcBef>
                <a:spcPts val="0"/>
              </a:spcBef>
              <a:spcAft>
                <a:spcPts val="0"/>
              </a:spcAft>
              <a:buNone/>
            </a:pPr>
            <a:r>
              <a:rPr lang="en" b="1"/>
              <a:t>User Hypothesis</a:t>
            </a:r>
            <a:endParaRPr b="1"/>
          </a:p>
          <a:p>
            <a:pPr marL="0" lvl="0" indent="0" algn="just" rtl="0">
              <a:spcBef>
                <a:spcPts val="0"/>
              </a:spcBef>
              <a:spcAft>
                <a:spcPts val="0"/>
              </a:spcAft>
              <a:buNone/>
            </a:pPr>
            <a:r>
              <a:rPr lang="en" sz="1200"/>
              <a:t>Higher levels of female educational attainment are associated with lower population growth</a:t>
            </a:r>
            <a:endParaRPr sz="1200"/>
          </a:p>
        </p:txBody>
      </p:sp>
      <p:pic>
        <p:nvPicPr>
          <p:cNvPr id="167" name="Google Shape;167;p23"/>
          <p:cNvPicPr preferRelativeResize="0"/>
          <p:nvPr/>
        </p:nvPicPr>
        <p:blipFill rotWithShape="1">
          <a:blip r:embed="rId5">
            <a:alphaModFix/>
          </a:blip>
          <a:srcRect r="2997" b="3081"/>
          <a:stretch/>
        </p:blipFill>
        <p:spPr>
          <a:xfrm>
            <a:off x="196150" y="941200"/>
            <a:ext cx="5517334" cy="3391803"/>
          </a:xfrm>
          <a:prstGeom prst="rect">
            <a:avLst/>
          </a:prstGeom>
          <a:noFill/>
          <a:ln>
            <a:noFill/>
          </a:ln>
        </p:spPr>
      </p:pic>
      <p:sp>
        <p:nvSpPr>
          <p:cNvPr id="168" name="Google Shape;168;p23"/>
          <p:cNvSpPr txBox="1"/>
          <p:nvPr/>
        </p:nvSpPr>
        <p:spPr>
          <a:xfrm>
            <a:off x="6412100" y="2763725"/>
            <a:ext cx="2504100" cy="178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a:p>
            <a:pPr marL="0" lvl="0" indent="0" algn="ctr" rtl="0">
              <a:lnSpc>
                <a:spcPct val="150000"/>
              </a:lnSpc>
              <a:spcBef>
                <a:spcPts val="0"/>
              </a:spcBef>
              <a:spcAft>
                <a:spcPts val="0"/>
              </a:spcAft>
              <a:buNone/>
            </a:pPr>
            <a:r>
              <a:rPr lang="en" b="1"/>
              <a:t>Insight</a:t>
            </a:r>
            <a:endParaRPr b="1"/>
          </a:p>
          <a:p>
            <a:pPr marL="0" lvl="0" indent="0" algn="just" rtl="0">
              <a:spcBef>
                <a:spcPts val="0"/>
              </a:spcBef>
              <a:spcAft>
                <a:spcPts val="0"/>
              </a:spcAft>
              <a:buNone/>
            </a:pPr>
            <a:r>
              <a:rPr lang="en" sz="1200"/>
              <a:t>Visualization supports hypothesis and prompts user to take the “natural” next step of digging deeper into the outlier countries in the top left and bottom right quadrant</a:t>
            </a:r>
            <a:endParaRPr sz="1200"/>
          </a:p>
        </p:txBody>
      </p:sp>
      <p:sp>
        <p:nvSpPr>
          <p:cNvPr id="169" name="Google Shape;169;p23"/>
          <p:cNvSpPr/>
          <p:nvPr/>
        </p:nvSpPr>
        <p:spPr>
          <a:xfrm rot="3040">
            <a:off x="5600904" y="1667902"/>
            <a:ext cx="678600" cy="475200"/>
          </a:xfrm>
          <a:prstGeom prst="leftArrow">
            <a:avLst>
              <a:gd name="adj1" fmla="val 50000"/>
              <a:gd name="adj2" fmla="val 5597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3"/>
          <p:cNvSpPr/>
          <p:nvPr/>
        </p:nvSpPr>
        <p:spPr>
          <a:xfrm>
            <a:off x="5649275" y="3798275"/>
            <a:ext cx="678900" cy="5727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3 - Dashboard Mockup</a:t>
            </a:r>
            <a:endParaRPr sz="2400">
              <a:solidFill>
                <a:schemeClr val="dk2"/>
              </a:solidFill>
            </a:endParaRPr>
          </a:p>
        </p:txBody>
      </p:sp>
      <p:pic>
        <p:nvPicPr>
          <p:cNvPr id="176" name="Google Shape;176;p24"/>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177" name="Google Shape;177;p24"/>
          <p:cNvPicPr preferRelativeResize="0"/>
          <p:nvPr/>
        </p:nvPicPr>
        <p:blipFill>
          <a:blip r:embed="rId4">
            <a:alphaModFix/>
          </a:blip>
          <a:stretch>
            <a:fillRect/>
          </a:stretch>
        </p:blipFill>
        <p:spPr>
          <a:xfrm>
            <a:off x="0" y="570553"/>
            <a:ext cx="9177098" cy="19100"/>
          </a:xfrm>
          <a:prstGeom prst="rect">
            <a:avLst/>
          </a:prstGeom>
          <a:noFill/>
          <a:ln>
            <a:noFill/>
          </a:ln>
        </p:spPr>
      </p:pic>
      <p:pic>
        <p:nvPicPr>
          <p:cNvPr id="178" name="Google Shape;178;p24"/>
          <p:cNvPicPr preferRelativeResize="0"/>
          <p:nvPr/>
        </p:nvPicPr>
        <p:blipFill rotWithShape="1">
          <a:blip r:embed="rId5">
            <a:alphaModFix/>
          </a:blip>
          <a:srcRect b="13502"/>
          <a:stretch/>
        </p:blipFill>
        <p:spPr>
          <a:xfrm>
            <a:off x="311700" y="642288"/>
            <a:ext cx="5769685" cy="3997236"/>
          </a:xfrm>
          <a:prstGeom prst="rect">
            <a:avLst/>
          </a:prstGeom>
          <a:noFill/>
          <a:ln>
            <a:noFill/>
          </a:ln>
        </p:spPr>
      </p:pic>
      <p:sp>
        <p:nvSpPr>
          <p:cNvPr id="179" name="Google Shape;179;p24"/>
          <p:cNvSpPr txBox="1"/>
          <p:nvPr/>
        </p:nvSpPr>
        <p:spPr>
          <a:xfrm>
            <a:off x="6071425" y="642775"/>
            <a:ext cx="7896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0000"/>
                </a:solidFill>
              </a:rPr>
              <a:t>Current </a:t>
            </a:r>
            <a:endParaRPr sz="1200" b="1">
              <a:solidFill>
                <a:srgbClr val="FF0000"/>
              </a:solidFill>
            </a:endParaRPr>
          </a:p>
          <a:p>
            <a:pPr marL="0" lvl="0" indent="0" algn="ctr" rtl="0">
              <a:spcBef>
                <a:spcPts val="0"/>
              </a:spcBef>
              <a:spcAft>
                <a:spcPts val="0"/>
              </a:spcAft>
              <a:buNone/>
            </a:pPr>
            <a:r>
              <a:rPr lang="en" sz="1200" b="1">
                <a:solidFill>
                  <a:srgbClr val="FF0000"/>
                </a:solidFill>
              </a:rPr>
              <a:t>Iteration</a:t>
            </a:r>
            <a:endParaRPr sz="1200" b="1">
              <a:solidFill>
                <a:srgbClr val="FF0000"/>
              </a:solidFill>
            </a:endParaRPr>
          </a:p>
        </p:txBody>
      </p:sp>
      <p:sp>
        <p:nvSpPr>
          <p:cNvPr id="180" name="Google Shape;180;p24"/>
          <p:cNvSpPr txBox="1"/>
          <p:nvPr/>
        </p:nvSpPr>
        <p:spPr>
          <a:xfrm>
            <a:off x="6931675" y="642775"/>
            <a:ext cx="18243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0000"/>
                </a:solidFill>
              </a:rPr>
              <a:t>Static </a:t>
            </a:r>
            <a:endParaRPr sz="1200">
              <a:solidFill>
                <a:srgbClr val="FF0000"/>
              </a:solidFill>
            </a:endParaRPr>
          </a:p>
          <a:p>
            <a:pPr marL="0" lvl="0" indent="0" algn="ctr" rtl="0">
              <a:spcBef>
                <a:spcPts val="0"/>
              </a:spcBef>
              <a:spcAft>
                <a:spcPts val="0"/>
              </a:spcAft>
              <a:buNone/>
            </a:pPr>
            <a:r>
              <a:rPr lang="en" sz="1200">
                <a:solidFill>
                  <a:srgbClr val="FF0000"/>
                </a:solidFill>
              </a:rPr>
              <a:t>Visualizations</a:t>
            </a:r>
            <a:endParaRPr sz="1200">
              <a:solidFill>
                <a:srgbClr val="FF0000"/>
              </a:solidFill>
            </a:endParaRPr>
          </a:p>
        </p:txBody>
      </p:sp>
      <p:sp>
        <p:nvSpPr>
          <p:cNvPr id="181" name="Google Shape;181;p24"/>
          <p:cNvSpPr txBox="1"/>
          <p:nvPr/>
        </p:nvSpPr>
        <p:spPr>
          <a:xfrm>
            <a:off x="6000625" y="1786525"/>
            <a:ext cx="9312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0000FF"/>
                </a:solidFill>
              </a:rPr>
              <a:t>Future </a:t>
            </a:r>
            <a:endParaRPr sz="1200" b="1">
              <a:solidFill>
                <a:srgbClr val="0000FF"/>
              </a:solidFill>
            </a:endParaRPr>
          </a:p>
          <a:p>
            <a:pPr marL="0" lvl="0" indent="0" algn="ctr" rtl="0">
              <a:spcBef>
                <a:spcPts val="0"/>
              </a:spcBef>
              <a:spcAft>
                <a:spcPts val="0"/>
              </a:spcAft>
              <a:buNone/>
            </a:pPr>
            <a:r>
              <a:rPr lang="en" sz="1200" b="1">
                <a:solidFill>
                  <a:srgbClr val="0000FF"/>
                </a:solidFill>
              </a:rPr>
              <a:t>Iterations</a:t>
            </a:r>
            <a:endParaRPr sz="1200" b="1">
              <a:solidFill>
                <a:srgbClr val="0000FF"/>
              </a:solidFill>
            </a:endParaRPr>
          </a:p>
        </p:txBody>
      </p:sp>
      <p:sp>
        <p:nvSpPr>
          <p:cNvPr id="182" name="Google Shape;182;p24"/>
          <p:cNvSpPr txBox="1"/>
          <p:nvPr/>
        </p:nvSpPr>
        <p:spPr>
          <a:xfrm>
            <a:off x="6931675" y="1328575"/>
            <a:ext cx="1941300" cy="1560300"/>
          </a:xfrm>
          <a:prstGeom prst="rect">
            <a:avLst/>
          </a:prstGeom>
          <a:noFill/>
          <a:ln>
            <a:noFill/>
          </a:ln>
        </p:spPr>
        <p:txBody>
          <a:bodyPr spcFirstLastPara="1" wrap="square" lIns="91425" tIns="91425" rIns="91425" bIns="91425" anchor="t" anchorCtr="0">
            <a:noAutofit/>
          </a:bodyPr>
          <a:lstStyle/>
          <a:p>
            <a:pPr marL="246888" lvl="0" indent="-213359" algn="l" rtl="0">
              <a:spcBef>
                <a:spcPts val="0"/>
              </a:spcBef>
              <a:spcAft>
                <a:spcPts val="0"/>
              </a:spcAft>
              <a:buClr>
                <a:srgbClr val="0000FF"/>
              </a:buClr>
              <a:buSzPts val="1200"/>
              <a:buChar char="●"/>
            </a:pPr>
            <a:r>
              <a:rPr lang="en" sz="1200">
                <a:solidFill>
                  <a:srgbClr val="0000FF"/>
                </a:solidFill>
              </a:rPr>
              <a:t>Allow users to select indicators and measures to compare</a:t>
            </a:r>
            <a:endParaRPr sz="1200">
              <a:solidFill>
                <a:srgbClr val="0000FF"/>
              </a:solidFill>
            </a:endParaRPr>
          </a:p>
          <a:p>
            <a:pPr marL="246888" lvl="0" indent="-213359" algn="l" rtl="0">
              <a:spcBef>
                <a:spcPts val="1000"/>
              </a:spcBef>
              <a:spcAft>
                <a:spcPts val="0"/>
              </a:spcAft>
              <a:buClr>
                <a:srgbClr val="0000FF"/>
              </a:buClr>
              <a:buSzPts val="1200"/>
              <a:buChar char="●"/>
            </a:pPr>
            <a:r>
              <a:rPr lang="en" sz="1200">
                <a:solidFill>
                  <a:srgbClr val="0000FF"/>
                </a:solidFill>
              </a:rPr>
              <a:t>Filtering by:</a:t>
            </a:r>
            <a:endParaRPr sz="1200">
              <a:solidFill>
                <a:srgbClr val="0000FF"/>
              </a:solidFill>
            </a:endParaRPr>
          </a:p>
          <a:p>
            <a:pPr marL="457200" lvl="1" indent="-213359" algn="l" rtl="0">
              <a:spcBef>
                <a:spcPts val="0"/>
              </a:spcBef>
              <a:spcAft>
                <a:spcPts val="0"/>
              </a:spcAft>
              <a:buClr>
                <a:srgbClr val="0000FF"/>
              </a:buClr>
              <a:buSzPts val="1200"/>
              <a:buChar char="○"/>
            </a:pPr>
            <a:r>
              <a:rPr lang="en" sz="1200">
                <a:solidFill>
                  <a:srgbClr val="0000FF"/>
                </a:solidFill>
              </a:rPr>
              <a:t>Region</a:t>
            </a:r>
            <a:endParaRPr sz="1200">
              <a:solidFill>
                <a:srgbClr val="0000FF"/>
              </a:solidFill>
            </a:endParaRPr>
          </a:p>
          <a:p>
            <a:pPr marL="457200" lvl="1" indent="-213359" algn="l" rtl="0">
              <a:spcBef>
                <a:spcPts val="0"/>
              </a:spcBef>
              <a:spcAft>
                <a:spcPts val="0"/>
              </a:spcAft>
              <a:buClr>
                <a:srgbClr val="0000FF"/>
              </a:buClr>
              <a:buSzPts val="1200"/>
              <a:buChar char="○"/>
            </a:pPr>
            <a:r>
              <a:rPr lang="en" sz="1200">
                <a:solidFill>
                  <a:srgbClr val="0000FF"/>
                </a:solidFill>
              </a:rPr>
              <a:t>Income Group</a:t>
            </a:r>
            <a:endParaRPr sz="1200">
              <a:solidFill>
                <a:srgbClr val="0000FF"/>
              </a:solidFill>
            </a:endParaRPr>
          </a:p>
          <a:p>
            <a:pPr marL="457200" lvl="1" indent="-213359" algn="l" rtl="0">
              <a:spcBef>
                <a:spcPts val="0"/>
              </a:spcBef>
              <a:spcAft>
                <a:spcPts val="0"/>
              </a:spcAft>
              <a:buClr>
                <a:srgbClr val="0000FF"/>
              </a:buClr>
              <a:buSzPts val="1200"/>
              <a:buChar char="○"/>
            </a:pPr>
            <a:r>
              <a:rPr lang="en" sz="1200">
                <a:solidFill>
                  <a:srgbClr val="0000FF"/>
                </a:solidFill>
              </a:rPr>
              <a:t>Year</a:t>
            </a:r>
            <a:endParaRPr sz="1200">
              <a:solidFill>
                <a:srgbClr val="0000FF"/>
              </a:solidFill>
            </a:endParaRPr>
          </a:p>
        </p:txBody>
      </p:sp>
      <p:pic>
        <p:nvPicPr>
          <p:cNvPr id="183" name="Google Shape;183;p24"/>
          <p:cNvPicPr preferRelativeResize="0"/>
          <p:nvPr/>
        </p:nvPicPr>
        <p:blipFill>
          <a:blip r:embed="rId6">
            <a:alphaModFix/>
          </a:blip>
          <a:stretch>
            <a:fillRect/>
          </a:stretch>
        </p:blipFill>
        <p:spPr>
          <a:xfrm>
            <a:off x="6081375" y="3076575"/>
            <a:ext cx="1346263" cy="1560239"/>
          </a:xfrm>
          <a:prstGeom prst="rect">
            <a:avLst/>
          </a:prstGeom>
          <a:noFill/>
          <a:ln>
            <a:noFill/>
          </a:ln>
        </p:spPr>
      </p:pic>
      <p:pic>
        <p:nvPicPr>
          <p:cNvPr id="184" name="Google Shape;184;p24"/>
          <p:cNvPicPr preferRelativeResize="0"/>
          <p:nvPr/>
        </p:nvPicPr>
        <p:blipFill>
          <a:blip r:embed="rId7">
            <a:alphaModFix/>
          </a:blip>
          <a:stretch>
            <a:fillRect/>
          </a:stretch>
        </p:blipFill>
        <p:spPr>
          <a:xfrm>
            <a:off x="7574600" y="3076575"/>
            <a:ext cx="1392603" cy="1464945"/>
          </a:xfrm>
          <a:prstGeom prst="rect">
            <a:avLst/>
          </a:prstGeom>
          <a:noFill/>
          <a:ln>
            <a:noFill/>
          </a:ln>
        </p:spPr>
      </p:pic>
      <p:sp>
        <p:nvSpPr>
          <p:cNvPr id="185" name="Google Shape;185;p24"/>
          <p:cNvSpPr/>
          <p:nvPr/>
        </p:nvSpPr>
        <p:spPr>
          <a:xfrm>
            <a:off x="1190150" y="2327250"/>
            <a:ext cx="1520100" cy="641400"/>
          </a:xfrm>
          <a:prstGeom prst="wedgeRectCallout">
            <a:avLst>
              <a:gd name="adj1" fmla="val -49954"/>
              <a:gd name="adj2" fmla="val 6712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t>Insight</a:t>
            </a:r>
            <a:endParaRPr sz="800" b="1"/>
          </a:p>
          <a:p>
            <a:pPr marL="0" lvl="0" indent="0" algn="l" rtl="0">
              <a:spcBef>
                <a:spcPts val="0"/>
              </a:spcBef>
              <a:spcAft>
                <a:spcPts val="0"/>
              </a:spcAft>
              <a:buNone/>
            </a:pPr>
            <a:r>
              <a:rPr lang="en" sz="800"/>
              <a:t>“Problem” countries concentrated in Sub-Saharan Africa and South Asia</a:t>
            </a:r>
            <a:endParaRPr sz="800"/>
          </a:p>
        </p:txBody>
      </p:sp>
      <p:sp>
        <p:nvSpPr>
          <p:cNvPr id="186" name="Google Shape;186;p24"/>
          <p:cNvSpPr/>
          <p:nvPr/>
        </p:nvSpPr>
        <p:spPr>
          <a:xfrm>
            <a:off x="387900" y="2736450"/>
            <a:ext cx="789600" cy="6414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5"/>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3 - Dashboard Mockup - Subtasks</a:t>
            </a:r>
            <a:endParaRPr sz="2400">
              <a:solidFill>
                <a:schemeClr val="dk2"/>
              </a:solidFill>
            </a:endParaRPr>
          </a:p>
        </p:txBody>
      </p:sp>
      <p:pic>
        <p:nvPicPr>
          <p:cNvPr id="192" name="Google Shape;192;p25"/>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193" name="Google Shape;193;p25"/>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194" name="Google Shape;194;p25"/>
          <p:cNvSpPr txBox="1"/>
          <p:nvPr/>
        </p:nvSpPr>
        <p:spPr>
          <a:xfrm>
            <a:off x="5481200" y="1832875"/>
            <a:ext cx="12711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FF"/>
                </a:solidFill>
              </a:rPr>
              <a:t>Future </a:t>
            </a:r>
            <a:endParaRPr b="1">
              <a:solidFill>
                <a:srgbClr val="0000FF"/>
              </a:solidFill>
            </a:endParaRPr>
          </a:p>
          <a:p>
            <a:pPr marL="0" lvl="0" indent="0" algn="ctr" rtl="0">
              <a:spcBef>
                <a:spcPts val="0"/>
              </a:spcBef>
              <a:spcAft>
                <a:spcPts val="0"/>
              </a:spcAft>
              <a:buNone/>
            </a:pPr>
            <a:r>
              <a:rPr lang="en" b="1">
                <a:solidFill>
                  <a:srgbClr val="0000FF"/>
                </a:solidFill>
              </a:rPr>
              <a:t>Iterations</a:t>
            </a:r>
            <a:endParaRPr b="1">
              <a:solidFill>
                <a:srgbClr val="0000FF"/>
              </a:solidFill>
            </a:endParaRPr>
          </a:p>
        </p:txBody>
      </p:sp>
      <p:sp>
        <p:nvSpPr>
          <p:cNvPr id="195" name="Google Shape;195;p25"/>
          <p:cNvSpPr txBox="1"/>
          <p:nvPr/>
        </p:nvSpPr>
        <p:spPr>
          <a:xfrm>
            <a:off x="6931675" y="1633375"/>
            <a:ext cx="1941300" cy="1836900"/>
          </a:xfrm>
          <a:prstGeom prst="rect">
            <a:avLst/>
          </a:prstGeom>
          <a:noFill/>
          <a:ln>
            <a:noFill/>
          </a:ln>
        </p:spPr>
        <p:txBody>
          <a:bodyPr spcFirstLastPara="1" wrap="square" lIns="91425" tIns="91425" rIns="91425" bIns="91425" anchor="t" anchorCtr="0">
            <a:noAutofit/>
          </a:bodyPr>
          <a:lstStyle/>
          <a:p>
            <a:pPr marL="246888" lvl="0" indent="-226059" algn="l" rtl="0">
              <a:spcBef>
                <a:spcPts val="0"/>
              </a:spcBef>
              <a:spcAft>
                <a:spcPts val="1000"/>
              </a:spcAft>
              <a:buClr>
                <a:srgbClr val="0000FF"/>
              </a:buClr>
              <a:buSzPts val="1400"/>
              <a:buChar char="●"/>
            </a:pPr>
            <a:r>
              <a:rPr lang="en">
                <a:solidFill>
                  <a:srgbClr val="0000FF"/>
                </a:solidFill>
              </a:rPr>
              <a:t>Facilitate comparisons on multiple measures between target countries and comparison group across time</a:t>
            </a:r>
            <a:endParaRPr>
              <a:solidFill>
                <a:srgbClr val="0000FF"/>
              </a:solidFill>
            </a:endParaRPr>
          </a:p>
        </p:txBody>
      </p:sp>
      <p:pic>
        <p:nvPicPr>
          <p:cNvPr id="196" name="Google Shape;196;p25"/>
          <p:cNvPicPr preferRelativeResize="0"/>
          <p:nvPr/>
        </p:nvPicPr>
        <p:blipFill rotWithShape="1">
          <a:blip r:embed="rId5">
            <a:alphaModFix/>
          </a:blip>
          <a:srcRect r="14617" b="60460"/>
          <a:stretch/>
        </p:blipFill>
        <p:spPr>
          <a:xfrm>
            <a:off x="152400" y="789125"/>
            <a:ext cx="4419599" cy="1427726"/>
          </a:xfrm>
          <a:prstGeom prst="rect">
            <a:avLst/>
          </a:prstGeom>
          <a:noFill/>
          <a:ln>
            <a:noFill/>
          </a:ln>
        </p:spPr>
      </p:pic>
      <p:pic>
        <p:nvPicPr>
          <p:cNvPr id="197" name="Google Shape;197;p25"/>
          <p:cNvPicPr preferRelativeResize="0"/>
          <p:nvPr/>
        </p:nvPicPr>
        <p:blipFill>
          <a:blip r:embed="rId6">
            <a:alphaModFix/>
          </a:blip>
          <a:stretch>
            <a:fillRect/>
          </a:stretch>
        </p:blipFill>
        <p:spPr>
          <a:xfrm>
            <a:off x="1143000" y="2369251"/>
            <a:ext cx="2569655" cy="224613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6"/>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3 - Sample Testing Plan</a:t>
            </a:r>
            <a:endParaRPr sz="2400">
              <a:solidFill>
                <a:schemeClr val="dk2"/>
              </a:solidFill>
            </a:endParaRPr>
          </a:p>
        </p:txBody>
      </p:sp>
      <p:sp>
        <p:nvSpPr>
          <p:cNvPr id="203" name="Google Shape;203;p26"/>
          <p:cNvSpPr txBox="1">
            <a:spLocks noGrp="1"/>
          </p:cNvSpPr>
          <p:nvPr>
            <p:ph type="body" idx="1"/>
          </p:nvPr>
        </p:nvSpPr>
        <p:spPr>
          <a:xfrm>
            <a:off x="311700" y="631250"/>
            <a:ext cx="8520600" cy="3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t>Example Task List:</a:t>
            </a:r>
            <a:endParaRPr sz="1600" b="1" dirty="0"/>
          </a:p>
          <a:p>
            <a:pPr marL="914400" lvl="0" indent="-317500" algn="l" rtl="0">
              <a:lnSpc>
                <a:spcPct val="100000"/>
              </a:lnSpc>
              <a:spcBef>
                <a:spcPts val="1600"/>
              </a:spcBef>
              <a:spcAft>
                <a:spcPts val="0"/>
              </a:spcAft>
              <a:buSzPts val="1400"/>
              <a:buChar char="●"/>
            </a:pPr>
            <a:r>
              <a:rPr lang="en" sz="1400" dirty="0"/>
              <a:t>Select an educational indicator of interest and see if there is a relationship with per Capita GDP Growth</a:t>
            </a:r>
            <a:endParaRPr sz="1400" dirty="0"/>
          </a:p>
          <a:p>
            <a:pPr marL="914400" lvl="0" indent="-317500" algn="l" rtl="0">
              <a:lnSpc>
                <a:spcPct val="100000"/>
              </a:lnSpc>
              <a:spcBef>
                <a:spcPts val="600"/>
              </a:spcBef>
              <a:spcAft>
                <a:spcPts val="0"/>
              </a:spcAft>
              <a:buSzPts val="1400"/>
              <a:buChar char="●"/>
            </a:pPr>
            <a:r>
              <a:rPr lang="en" sz="1400" dirty="0"/>
              <a:t>Does the relationship change when comparing:</a:t>
            </a:r>
            <a:endParaRPr sz="1400" dirty="0"/>
          </a:p>
          <a:p>
            <a:pPr marL="1371600" lvl="1" indent="-317500" algn="l" rtl="0">
              <a:lnSpc>
                <a:spcPct val="100000"/>
              </a:lnSpc>
              <a:spcBef>
                <a:spcPts val="600"/>
              </a:spcBef>
              <a:spcAft>
                <a:spcPts val="0"/>
              </a:spcAft>
              <a:buSzPts val="1400"/>
              <a:buChar char="○"/>
            </a:pPr>
            <a:r>
              <a:rPr lang="en" dirty="0"/>
              <a:t>All countries</a:t>
            </a:r>
            <a:endParaRPr dirty="0"/>
          </a:p>
          <a:p>
            <a:pPr marL="1371600" lvl="1" indent="-317500" algn="l" rtl="0">
              <a:lnSpc>
                <a:spcPct val="100000"/>
              </a:lnSpc>
              <a:spcBef>
                <a:spcPts val="600"/>
              </a:spcBef>
              <a:spcAft>
                <a:spcPts val="0"/>
              </a:spcAft>
              <a:buSzPts val="1400"/>
              <a:buChar char="○"/>
            </a:pPr>
            <a:r>
              <a:rPr lang="en" dirty="0"/>
              <a:t>Countries in the same geographic region</a:t>
            </a:r>
            <a:endParaRPr dirty="0"/>
          </a:p>
          <a:p>
            <a:pPr marL="1371600" lvl="1" indent="-317500" algn="l" rtl="0">
              <a:lnSpc>
                <a:spcPct val="100000"/>
              </a:lnSpc>
              <a:spcBef>
                <a:spcPts val="600"/>
              </a:spcBef>
              <a:spcAft>
                <a:spcPts val="0"/>
              </a:spcAft>
              <a:buSzPts val="1400"/>
              <a:buChar char="○"/>
            </a:pPr>
            <a:r>
              <a:rPr lang="en" dirty="0"/>
              <a:t>Countries in the same income group</a:t>
            </a:r>
            <a:endParaRPr dirty="0"/>
          </a:p>
          <a:p>
            <a:pPr marL="914400" lvl="0" indent="-317500" algn="l" rtl="0">
              <a:lnSpc>
                <a:spcPct val="100000"/>
              </a:lnSpc>
              <a:spcBef>
                <a:spcPts val="600"/>
              </a:spcBef>
              <a:spcAft>
                <a:spcPts val="0"/>
              </a:spcAft>
              <a:buSzPts val="1400"/>
              <a:buChar char="●"/>
            </a:pPr>
            <a:r>
              <a:rPr lang="en" sz="1400" dirty="0"/>
              <a:t>Highlight any outliers/countries of interest - are there any commonalities by geographic region or income group?</a:t>
            </a:r>
            <a:endParaRPr sz="1400" dirty="0"/>
          </a:p>
          <a:p>
            <a:pPr marL="914400" lvl="0" indent="-317500" algn="l" rtl="0">
              <a:lnSpc>
                <a:spcPct val="100000"/>
              </a:lnSpc>
              <a:spcBef>
                <a:spcPts val="600"/>
              </a:spcBef>
              <a:spcAft>
                <a:spcPts val="0"/>
              </a:spcAft>
              <a:buClr>
                <a:srgbClr val="DD7E6B"/>
              </a:buClr>
              <a:buSzPts val="1400"/>
              <a:buChar char="●"/>
            </a:pPr>
            <a:r>
              <a:rPr lang="en" sz="1400" dirty="0">
                <a:solidFill>
                  <a:srgbClr val="DD7E6B"/>
                </a:solidFill>
              </a:rPr>
              <a:t>For the selected country, document trends in the educational indicator and GDP per Capita over time</a:t>
            </a:r>
            <a:endParaRPr sz="1400" dirty="0">
              <a:solidFill>
                <a:srgbClr val="DD7E6B"/>
              </a:solidFill>
            </a:endParaRPr>
          </a:p>
          <a:p>
            <a:pPr marL="914400" lvl="0" indent="-317500" algn="l" rtl="0">
              <a:lnSpc>
                <a:spcPct val="100000"/>
              </a:lnSpc>
              <a:spcBef>
                <a:spcPts val="600"/>
              </a:spcBef>
              <a:spcAft>
                <a:spcPts val="0"/>
              </a:spcAft>
              <a:buClr>
                <a:srgbClr val="DD7E6B"/>
              </a:buClr>
              <a:buSzPts val="1400"/>
              <a:buChar char="●"/>
            </a:pPr>
            <a:r>
              <a:rPr lang="en" sz="1400" dirty="0">
                <a:solidFill>
                  <a:srgbClr val="DD7E6B"/>
                </a:solidFill>
              </a:rPr>
              <a:t>Create a comparison group</a:t>
            </a:r>
            <a:endParaRPr sz="1400" dirty="0">
              <a:solidFill>
                <a:srgbClr val="DD7E6B"/>
              </a:solidFill>
            </a:endParaRPr>
          </a:p>
          <a:p>
            <a:pPr marL="914400" lvl="0" indent="-317500" algn="l" rtl="0">
              <a:lnSpc>
                <a:spcPct val="100000"/>
              </a:lnSpc>
              <a:spcBef>
                <a:spcPts val="600"/>
              </a:spcBef>
              <a:spcAft>
                <a:spcPts val="600"/>
              </a:spcAft>
              <a:buSzPts val="1400"/>
              <a:buChar char="●"/>
            </a:pPr>
            <a:r>
              <a:rPr lang="en" sz="1400" dirty="0"/>
              <a:t>How has the selected country performed on these measures versus the comparison group average over time?</a:t>
            </a:r>
            <a:endParaRPr sz="1400" dirty="0"/>
          </a:p>
        </p:txBody>
      </p:sp>
      <p:pic>
        <p:nvPicPr>
          <p:cNvPr id="204" name="Google Shape;204;p26"/>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05" name="Google Shape;205;p26"/>
          <p:cNvPicPr preferRelativeResize="0"/>
          <p:nvPr/>
        </p:nvPicPr>
        <p:blipFill>
          <a:blip r:embed="rId4">
            <a:alphaModFix/>
          </a:blip>
          <a:stretch>
            <a:fillRect/>
          </a:stretch>
        </p:blipFill>
        <p:spPr>
          <a:xfrm>
            <a:off x="0" y="570553"/>
            <a:ext cx="9177098" cy="19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7"/>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4 - Compare Trends</a:t>
            </a:r>
            <a:endParaRPr sz="2400">
              <a:solidFill>
                <a:schemeClr val="dk2"/>
              </a:solidFill>
            </a:endParaRPr>
          </a:p>
        </p:txBody>
      </p:sp>
      <p:sp>
        <p:nvSpPr>
          <p:cNvPr id="211" name="Google Shape;211;p27"/>
          <p:cNvSpPr txBox="1">
            <a:spLocks noGrp="1"/>
          </p:cNvSpPr>
          <p:nvPr>
            <p:ph type="body" idx="1"/>
          </p:nvPr>
        </p:nvSpPr>
        <p:spPr>
          <a:xfrm>
            <a:off x="311700" y="707450"/>
            <a:ext cx="8520600" cy="3829800"/>
          </a:xfrm>
          <a:prstGeom prst="rect">
            <a:avLst/>
          </a:prstGeom>
        </p:spPr>
        <p:txBody>
          <a:bodyPr spcFirstLastPara="1" wrap="square" lIns="91425" tIns="91425" rIns="91425" bIns="91425" anchor="t" anchorCtr="0">
            <a:noAutofit/>
          </a:bodyPr>
          <a:lstStyle/>
          <a:p>
            <a:pPr marL="0" lvl="0" indent="0" algn="l" rtl="0">
              <a:lnSpc>
                <a:spcPct val="113000"/>
              </a:lnSpc>
              <a:spcBef>
                <a:spcPts val="0"/>
              </a:spcBef>
              <a:spcAft>
                <a:spcPts val="0"/>
              </a:spcAft>
              <a:buClr>
                <a:schemeClr val="dk1"/>
              </a:buClr>
              <a:buSzPts val="1100"/>
              <a:buFont typeface="Arial"/>
              <a:buNone/>
            </a:pPr>
            <a:r>
              <a:rPr lang="en" b="1"/>
              <a:t>Analyze and compare trends of key education indicators and key macroeconomic and demographic measures </a:t>
            </a:r>
            <a:endParaRPr b="1"/>
          </a:p>
          <a:p>
            <a:pPr marL="0" lvl="0" indent="0" algn="l" rtl="0">
              <a:lnSpc>
                <a:spcPct val="100000"/>
              </a:lnSpc>
              <a:spcBef>
                <a:spcPts val="3000"/>
              </a:spcBef>
              <a:spcAft>
                <a:spcPts val="0"/>
              </a:spcAft>
              <a:buClr>
                <a:schemeClr val="dk1"/>
              </a:buClr>
              <a:buSzPts val="1100"/>
              <a:buFont typeface="Arial"/>
              <a:buNone/>
            </a:pPr>
            <a:r>
              <a:rPr lang="en" b="1"/>
              <a:t>Subtasks:</a:t>
            </a:r>
            <a:endParaRPr b="1"/>
          </a:p>
          <a:p>
            <a:pPr marL="914400" lvl="0" indent="-342900" algn="l" rtl="0">
              <a:lnSpc>
                <a:spcPct val="100000"/>
              </a:lnSpc>
              <a:spcBef>
                <a:spcPts val="800"/>
              </a:spcBef>
              <a:spcAft>
                <a:spcPts val="0"/>
              </a:spcAft>
              <a:buSzPts val="1800"/>
              <a:buChar char="➔"/>
            </a:pPr>
            <a:r>
              <a:rPr lang="en"/>
              <a:t>Identify trends in education indicators vs macroeconomic and demographic measures for specific country</a:t>
            </a:r>
            <a:endParaRPr>
              <a:solidFill>
                <a:srgbClr val="DD7E6B"/>
              </a:solidFill>
            </a:endParaRPr>
          </a:p>
          <a:p>
            <a:pPr marL="914400" lvl="0" indent="-342900" algn="l" rtl="0">
              <a:lnSpc>
                <a:spcPct val="100000"/>
              </a:lnSpc>
              <a:spcBef>
                <a:spcPts val="800"/>
              </a:spcBef>
              <a:spcAft>
                <a:spcPts val="0"/>
              </a:spcAft>
              <a:buSzPts val="1800"/>
              <a:buChar char="➔"/>
            </a:pPr>
            <a:r>
              <a:rPr lang="en"/>
              <a:t>Explore the contribution of individual categories to the overall trends.</a:t>
            </a:r>
            <a:endParaRPr/>
          </a:p>
          <a:p>
            <a:pPr marL="914400" lvl="0" indent="0" algn="l" rtl="0">
              <a:lnSpc>
                <a:spcPct val="100000"/>
              </a:lnSpc>
              <a:spcBef>
                <a:spcPts val="800"/>
              </a:spcBef>
              <a:spcAft>
                <a:spcPts val="0"/>
              </a:spcAft>
              <a:buNone/>
            </a:pPr>
            <a:r>
              <a:rPr lang="en"/>
              <a:t>(for example, dropout rate in different primary grades)</a:t>
            </a:r>
            <a:endParaRPr/>
          </a:p>
          <a:p>
            <a:pPr marL="914400" lvl="0" indent="0" algn="l" rtl="0">
              <a:lnSpc>
                <a:spcPct val="100000"/>
              </a:lnSpc>
              <a:spcBef>
                <a:spcPts val="800"/>
              </a:spcBef>
              <a:spcAft>
                <a:spcPts val="800"/>
              </a:spcAft>
              <a:buNone/>
            </a:pPr>
            <a:endParaRPr/>
          </a:p>
        </p:txBody>
      </p:sp>
      <p:pic>
        <p:nvPicPr>
          <p:cNvPr id="212" name="Google Shape;212;p27"/>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13" name="Google Shape;213;p27"/>
          <p:cNvPicPr preferRelativeResize="0"/>
          <p:nvPr/>
        </p:nvPicPr>
        <p:blipFill>
          <a:blip r:embed="rId4">
            <a:alphaModFix/>
          </a:blip>
          <a:stretch>
            <a:fillRect/>
          </a:stretch>
        </p:blipFill>
        <p:spPr>
          <a:xfrm>
            <a:off x="0" y="570553"/>
            <a:ext cx="9177098" cy="19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8"/>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4 - Example Use Case 1</a:t>
            </a:r>
            <a:endParaRPr sz="2400">
              <a:solidFill>
                <a:schemeClr val="dk2"/>
              </a:solidFill>
            </a:endParaRPr>
          </a:p>
        </p:txBody>
      </p:sp>
      <p:pic>
        <p:nvPicPr>
          <p:cNvPr id="219" name="Google Shape;219;p28"/>
          <p:cNvPicPr preferRelativeResize="0"/>
          <p:nvPr/>
        </p:nvPicPr>
        <p:blipFill>
          <a:blip r:embed="rId3">
            <a:alphaModFix/>
          </a:blip>
          <a:stretch>
            <a:fillRect/>
          </a:stretch>
        </p:blipFill>
        <p:spPr>
          <a:xfrm>
            <a:off x="-12325" y="4873675"/>
            <a:ext cx="9144000" cy="269825"/>
          </a:xfrm>
          <a:prstGeom prst="rect">
            <a:avLst/>
          </a:prstGeom>
          <a:noFill/>
          <a:ln>
            <a:noFill/>
          </a:ln>
        </p:spPr>
      </p:pic>
      <p:pic>
        <p:nvPicPr>
          <p:cNvPr id="220" name="Google Shape;220;p28"/>
          <p:cNvPicPr preferRelativeResize="0"/>
          <p:nvPr/>
        </p:nvPicPr>
        <p:blipFill>
          <a:blip r:embed="rId4">
            <a:alphaModFix/>
          </a:blip>
          <a:stretch>
            <a:fillRect/>
          </a:stretch>
        </p:blipFill>
        <p:spPr>
          <a:xfrm>
            <a:off x="0" y="570553"/>
            <a:ext cx="9177098" cy="19100"/>
          </a:xfrm>
          <a:prstGeom prst="rect">
            <a:avLst/>
          </a:prstGeom>
          <a:noFill/>
          <a:ln>
            <a:noFill/>
          </a:ln>
        </p:spPr>
      </p:pic>
      <p:pic>
        <p:nvPicPr>
          <p:cNvPr id="221" name="Google Shape;221;p28"/>
          <p:cNvPicPr preferRelativeResize="0"/>
          <p:nvPr/>
        </p:nvPicPr>
        <p:blipFill>
          <a:blip r:embed="rId3">
            <a:alphaModFix/>
          </a:blip>
          <a:stretch>
            <a:fillRect/>
          </a:stretch>
        </p:blipFill>
        <p:spPr>
          <a:xfrm>
            <a:off x="-12325" y="4873675"/>
            <a:ext cx="9144000" cy="269825"/>
          </a:xfrm>
          <a:prstGeom prst="rect">
            <a:avLst/>
          </a:prstGeom>
          <a:noFill/>
          <a:ln>
            <a:noFill/>
          </a:ln>
        </p:spPr>
      </p:pic>
      <p:pic>
        <p:nvPicPr>
          <p:cNvPr id="222" name="Google Shape;222;p28"/>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223" name="Google Shape;223;p28"/>
          <p:cNvSpPr/>
          <p:nvPr/>
        </p:nvSpPr>
        <p:spPr>
          <a:xfrm>
            <a:off x="311700" y="1162500"/>
            <a:ext cx="3330300" cy="1961700"/>
          </a:xfrm>
          <a:prstGeom prst="roundRect">
            <a:avLst>
              <a:gd name="adj" fmla="val 5143"/>
            </a:avLst>
          </a:prstGeom>
          <a:solidFill>
            <a:srgbClr val="FF0000">
              <a:alpha val="0"/>
            </a:srgbClr>
          </a:solidFill>
          <a:ln w="9525" cap="flat" cmpd="sng">
            <a:solidFill>
              <a:schemeClr val="accent5"/>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endParaRPr/>
          </a:p>
        </p:txBody>
      </p:sp>
      <p:cxnSp>
        <p:nvCxnSpPr>
          <p:cNvPr id="224" name="Google Shape;224;p28"/>
          <p:cNvCxnSpPr/>
          <p:nvPr/>
        </p:nvCxnSpPr>
        <p:spPr>
          <a:xfrm>
            <a:off x="5741000" y="1863400"/>
            <a:ext cx="827400" cy="0"/>
          </a:xfrm>
          <a:prstGeom prst="straightConnector1">
            <a:avLst/>
          </a:prstGeom>
          <a:noFill/>
          <a:ln w="9525" cap="flat" cmpd="sng">
            <a:solidFill>
              <a:srgbClr val="B7B7B7"/>
            </a:solidFill>
            <a:prstDash val="dash"/>
            <a:round/>
            <a:headEnd type="none" w="med" len="med"/>
            <a:tailEnd type="none" w="med" len="med"/>
          </a:ln>
        </p:spPr>
      </p:cxnSp>
      <p:sp>
        <p:nvSpPr>
          <p:cNvPr id="225" name="Google Shape;225;p28"/>
          <p:cNvSpPr/>
          <p:nvPr/>
        </p:nvSpPr>
        <p:spPr>
          <a:xfrm>
            <a:off x="4695900" y="1076325"/>
            <a:ext cx="4136400" cy="2124000"/>
          </a:xfrm>
          <a:prstGeom prst="roundRect">
            <a:avLst>
              <a:gd name="adj" fmla="val 5143"/>
            </a:avLst>
          </a:prstGeom>
          <a:solidFill>
            <a:srgbClr val="FF0000">
              <a:alpha val="0"/>
            </a:srgbClr>
          </a:solidFill>
          <a:ln w="9525" cap="flat" cmpd="sng">
            <a:solidFill>
              <a:schemeClr val="accent5"/>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p:cNvSpPr txBox="1"/>
          <p:nvPr/>
        </p:nvSpPr>
        <p:spPr>
          <a:xfrm>
            <a:off x="166300" y="665850"/>
            <a:ext cx="9010800" cy="43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800"/>
              </a:spcAft>
              <a:buNone/>
            </a:pPr>
            <a:r>
              <a:rPr lang="en" b="1">
                <a:solidFill>
                  <a:schemeClr val="dk2"/>
                </a:solidFill>
              </a:rPr>
              <a:t>Hypothesis:</a:t>
            </a:r>
            <a:r>
              <a:rPr lang="en">
                <a:solidFill>
                  <a:schemeClr val="dk2"/>
                </a:solidFill>
              </a:rPr>
              <a:t> Primary education enrollment rate increases with an increase in government expenditure on education</a:t>
            </a:r>
            <a:endParaRPr/>
          </a:p>
        </p:txBody>
      </p:sp>
      <p:sp>
        <p:nvSpPr>
          <p:cNvPr id="227" name="Google Shape;227;p28"/>
          <p:cNvSpPr/>
          <p:nvPr/>
        </p:nvSpPr>
        <p:spPr>
          <a:xfrm>
            <a:off x="3988800" y="2049375"/>
            <a:ext cx="442500" cy="2697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8" name="Google Shape;228;p28"/>
          <p:cNvPicPr preferRelativeResize="0"/>
          <p:nvPr/>
        </p:nvPicPr>
        <p:blipFill>
          <a:blip r:embed="rId5">
            <a:alphaModFix/>
          </a:blip>
          <a:stretch>
            <a:fillRect/>
          </a:stretch>
        </p:blipFill>
        <p:spPr>
          <a:xfrm>
            <a:off x="385776" y="1248176"/>
            <a:ext cx="3180149" cy="1799825"/>
          </a:xfrm>
          <a:prstGeom prst="rect">
            <a:avLst/>
          </a:prstGeom>
          <a:noFill/>
          <a:ln>
            <a:noFill/>
          </a:ln>
        </p:spPr>
      </p:pic>
      <p:sp>
        <p:nvSpPr>
          <p:cNvPr id="229" name="Google Shape;229;p28"/>
          <p:cNvSpPr txBox="1"/>
          <p:nvPr/>
        </p:nvSpPr>
        <p:spPr>
          <a:xfrm>
            <a:off x="311688" y="3411538"/>
            <a:ext cx="7896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666666"/>
                </a:solidFill>
              </a:rPr>
              <a:t>Current </a:t>
            </a:r>
            <a:endParaRPr sz="1200" b="1">
              <a:solidFill>
                <a:srgbClr val="666666"/>
              </a:solidFill>
            </a:endParaRPr>
          </a:p>
          <a:p>
            <a:pPr marL="0" lvl="0" indent="0" algn="ctr" rtl="0">
              <a:spcBef>
                <a:spcPts val="0"/>
              </a:spcBef>
              <a:spcAft>
                <a:spcPts val="0"/>
              </a:spcAft>
              <a:buNone/>
            </a:pPr>
            <a:r>
              <a:rPr lang="en" sz="1200" b="1">
                <a:solidFill>
                  <a:srgbClr val="666666"/>
                </a:solidFill>
              </a:rPr>
              <a:t>Iteration</a:t>
            </a:r>
            <a:endParaRPr sz="1200" b="1">
              <a:solidFill>
                <a:srgbClr val="666666"/>
              </a:solidFill>
            </a:endParaRPr>
          </a:p>
        </p:txBody>
      </p:sp>
      <p:sp>
        <p:nvSpPr>
          <p:cNvPr id="230" name="Google Shape;230;p28"/>
          <p:cNvSpPr txBox="1"/>
          <p:nvPr/>
        </p:nvSpPr>
        <p:spPr>
          <a:xfrm>
            <a:off x="1558463" y="3311188"/>
            <a:ext cx="2458500" cy="91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666666"/>
              </a:solidFill>
            </a:endParaRPr>
          </a:p>
          <a:p>
            <a:pPr marL="246888" lvl="0" indent="-213359" algn="l" rtl="0">
              <a:spcBef>
                <a:spcPts val="0"/>
              </a:spcBef>
              <a:spcAft>
                <a:spcPts val="1000"/>
              </a:spcAft>
              <a:buClr>
                <a:srgbClr val="666666"/>
              </a:buClr>
              <a:buSzPts val="1200"/>
              <a:buChar char="●"/>
            </a:pPr>
            <a:r>
              <a:rPr lang="en" sz="1200">
                <a:solidFill>
                  <a:srgbClr val="666666"/>
                </a:solidFill>
              </a:rPr>
              <a:t>Manual selection of indicators for comparing trends</a:t>
            </a:r>
            <a:endParaRPr sz="1200">
              <a:solidFill>
                <a:srgbClr val="666666"/>
              </a:solidFill>
            </a:endParaRPr>
          </a:p>
        </p:txBody>
      </p:sp>
      <p:sp>
        <p:nvSpPr>
          <p:cNvPr id="231" name="Google Shape;231;p28"/>
          <p:cNvSpPr txBox="1"/>
          <p:nvPr/>
        </p:nvSpPr>
        <p:spPr>
          <a:xfrm>
            <a:off x="4319125" y="3460700"/>
            <a:ext cx="9312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5"/>
                </a:solidFill>
              </a:rPr>
              <a:t>Future </a:t>
            </a:r>
            <a:endParaRPr sz="1200" b="1">
              <a:solidFill>
                <a:schemeClr val="accent5"/>
              </a:solidFill>
            </a:endParaRPr>
          </a:p>
          <a:p>
            <a:pPr marL="0" lvl="0" indent="0" algn="ctr" rtl="0">
              <a:spcBef>
                <a:spcPts val="0"/>
              </a:spcBef>
              <a:spcAft>
                <a:spcPts val="0"/>
              </a:spcAft>
              <a:buNone/>
            </a:pPr>
            <a:r>
              <a:rPr lang="en" sz="1200" b="1">
                <a:solidFill>
                  <a:schemeClr val="accent5"/>
                </a:solidFill>
              </a:rPr>
              <a:t>Iterations</a:t>
            </a:r>
            <a:endParaRPr sz="1200" b="1">
              <a:solidFill>
                <a:schemeClr val="accent5"/>
              </a:solidFill>
            </a:endParaRPr>
          </a:p>
        </p:txBody>
      </p:sp>
      <p:sp>
        <p:nvSpPr>
          <p:cNvPr id="232" name="Google Shape;232;p28"/>
          <p:cNvSpPr txBox="1"/>
          <p:nvPr/>
        </p:nvSpPr>
        <p:spPr>
          <a:xfrm>
            <a:off x="5153025" y="3311200"/>
            <a:ext cx="3790800" cy="954300"/>
          </a:xfrm>
          <a:prstGeom prst="rect">
            <a:avLst/>
          </a:prstGeom>
          <a:noFill/>
          <a:ln>
            <a:noFill/>
          </a:ln>
        </p:spPr>
        <p:txBody>
          <a:bodyPr spcFirstLastPara="1" wrap="square" lIns="91425" tIns="91425" rIns="91425" bIns="91425" anchor="t" anchorCtr="0">
            <a:noAutofit/>
          </a:bodyPr>
          <a:lstStyle/>
          <a:p>
            <a:pPr marL="246888" marR="0" lvl="0" indent="-213359" algn="l" rtl="0">
              <a:lnSpc>
                <a:spcPct val="100000"/>
              </a:lnSpc>
              <a:spcBef>
                <a:spcPts val="0"/>
              </a:spcBef>
              <a:spcAft>
                <a:spcPts val="0"/>
              </a:spcAft>
              <a:buClr>
                <a:schemeClr val="accent5"/>
              </a:buClr>
              <a:buSzPts val="1200"/>
              <a:buFont typeface="Arial"/>
              <a:buChar char="●"/>
            </a:pPr>
            <a:r>
              <a:rPr lang="en" sz="1200">
                <a:solidFill>
                  <a:schemeClr val="accent5"/>
                </a:solidFill>
              </a:rPr>
              <a:t>Data munging is needed to show both correlation and comparison views</a:t>
            </a:r>
            <a:endParaRPr sz="1200">
              <a:solidFill>
                <a:schemeClr val="accent5"/>
              </a:solidFill>
            </a:endParaRPr>
          </a:p>
          <a:p>
            <a:pPr marL="246888" marR="0" lvl="0" indent="-213359" algn="l" rtl="0">
              <a:lnSpc>
                <a:spcPct val="100000"/>
              </a:lnSpc>
              <a:spcBef>
                <a:spcPts val="600"/>
              </a:spcBef>
              <a:spcAft>
                <a:spcPts val="600"/>
              </a:spcAft>
              <a:buClr>
                <a:schemeClr val="accent5"/>
              </a:buClr>
              <a:buSzPts val="1200"/>
              <a:buChar char="●"/>
            </a:pPr>
            <a:r>
              <a:rPr lang="en" sz="1200">
                <a:solidFill>
                  <a:schemeClr val="accent5"/>
                </a:solidFill>
              </a:rPr>
              <a:t>Selecting a country from correlation view should display trends for that country in comparison view</a:t>
            </a:r>
            <a:endParaRPr sz="1200">
              <a:solidFill>
                <a:schemeClr val="accent5"/>
              </a:solidFill>
            </a:endParaRPr>
          </a:p>
        </p:txBody>
      </p:sp>
      <p:cxnSp>
        <p:nvCxnSpPr>
          <p:cNvPr id="233" name="Google Shape;233;p28"/>
          <p:cNvCxnSpPr/>
          <p:nvPr/>
        </p:nvCxnSpPr>
        <p:spPr>
          <a:xfrm rot="10800000">
            <a:off x="4164150" y="3246225"/>
            <a:ext cx="7800" cy="954300"/>
          </a:xfrm>
          <a:prstGeom prst="straightConnector1">
            <a:avLst/>
          </a:prstGeom>
          <a:noFill/>
          <a:ln w="9525" cap="flat" cmpd="sng">
            <a:solidFill>
              <a:srgbClr val="B7B7B7"/>
            </a:solidFill>
            <a:prstDash val="dash"/>
            <a:round/>
            <a:headEnd type="none" w="med" len="med"/>
            <a:tailEnd type="none" w="med" len="med"/>
          </a:ln>
        </p:spPr>
      </p:cxnSp>
      <p:pic>
        <p:nvPicPr>
          <p:cNvPr id="234" name="Google Shape;234;p28"/>
          <p:cNvPicPr preferRelativeResize="0"/>
          <p:nvPr/>
        </p:nvPicPr>
        <p:blipFill>
          <a:blip r:embed="rId6">
            <a:alphaModFix/>
          </a:blip>
          <a:stretch>
            <a:fillRect/>
          </a:stretch>
        </p:blipFill>
        <p:spPr>
          <a:xfrm>
            <a:off x="4777975" y="1109500"/>
            <a:ext cx="3911999" cy="2014700"/>
          </a:xfrm>
          <a:prstGeom prst="rect">
            <a:avLst/>
          </a:prstGeom>
          <a:noFill/>
          <a:ln>
            <a:noFill/>
          </a:ln>
        </p:spPr>
      </p:pic>
      <p:sp>
        <p:nvSpPr>
          <p:cNvPr id="235" name="Google Shape;235;p28"/>
          <p:cNvSpPr txBox="1"/>
          <p:nvPr/>
        </p:nvSpPr>
        <p:spPr>
          <a:xfrm>
            <a:off x="279325" y="4341438"/>
            <a:ext cx="90108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800"/>
              </a:spcAft>
              <a:buNone/>
            </a:pPr>
            <a:r>
              <a:rPr lang="en" b="1">
                <a:solidFill>
                  <a:schemeClr val="dk2"/>
                </a:solidFill>
              </a:rPr>
              <a:t>Insight:</a:t>
            </a:r>
            <a:r>
              <a:rPr lang="en">
                <a:solidFill>
                  <a:schemeClr val="dk2"/>
                </a:solidFill>
              </a:rPr>
              <a:t> The trends for each country may differ. The user can use this data to further explore the other macroeconomic or demographic indicators(or other qualitative factors not covered in the data)</a:t>
            </a:r>
            <a:endParaRPr>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9"/>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4 - Example Use Case 2</a:t>
            </a:r>
            <a:endParaRPr sz="2400">
              <a:solidFill>
                <a:schemeClr val="dk2"/>
              </a:solidFill>
            </a:endParaRPr>
          </a:p>
        </p:txBody>
      </p:sp>
      <p:pic>
        <p:nvPicPr>
          <p:cNvPr id="241" name="Google Shape;241;p29"/>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42" name="Google Shape;242;p29"/>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243" name="Google Shape;243;p29"/>
          <p:cNvSpPr txBox="1">
            <a:spLocks noGrp="1"/>
          </p:cNvSpPr>
          <p:nvPr>
            <p:ph type="body" idx="1"/>
          </p:nvPr>
        </p:nvSpPr>
        <p:spPr>
          <a:xfrm>
            <a:off x="254550" y="756875"/>
            <a:ext cx="8520600" cy="3829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800"/>
              </a:spcAft>
              <a:buNone/>
            </a:pPr>
            <a:r>
              <a:rPr lang="en" sz="1400"/>
              <a:t>Explore trends of dropout rate at different grades of primary education </a:t>
            </a:r>
            <a:endParaRPr/>
          </a:p>
        </p:txBody>
      </p:sp>
      <p:sp>
        <p:nvSpPr>
          <p:cNvPr id="244" name="Google Shape;244;p29"/>
          <p:cNvSpPr txBox="1"/>
          <p:nvPr/>
        </p:nvSpPr>
        <p:spPr>
          <a:xfrm>
            <a:off x="5537513" y="1313075"/>
            <a:ext cx="7896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666666"/>
                </a:solidFill>
              </a:rPr>
              <a:t>Current </a:t>
            </a:r>
            <a:endParaRPr sz="1200" b="1">
              <a:solidFill>
                <a:srgbClr val="666666"/>
              </a:solidFill>
            </a:endParaRPr>
          </a:p>
          <a:p>
            <a:pPr marL="0" lvl="0" indent="0" algn="ctr" rtl="0">
              <a:spcBef>
                <a:spcPts val="0"/>
              </a:spcBef>
              <a:spcAft>
                <a:spcPts val="0"/>
              </a:spcAft>
              <a:buNone/>
            </a:pPr>
            <a:r>
              <a:rPr lang="en" sz="1200" b="1">
                <a:solidFill>
                  <a:srgbClr val="666666"/>
                </a:solidFill>
              </a:rPr>
              <a:t>Iteration</a:t>
            </a:r>
            <a:endParaRPr sz="1200" b="1">
              <a:solidFill>
                <a:srgbClr val="666666"/>
              </a:solidFill>
            </a:endParaRPr>
          </a:p>
        </p:txBody>
      </p:sp>
      <p:sp>
        <p:nvSpPr>
          <p:cNvPr id="245" name="Google Shape;245;p29"/>
          <p:cNvSpPr txBox="1"/>
          <p:nvPr/>
        </p:nvSpPr>
        <p:spPr>
          <a:xfrm>
            <a:off x="6553200" y="1163850"/>
            <a:ext cx="2061000" cy="123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666666"/>
              </a:solidFill>
            </a:endParaRPr>
          </a:p>
          <a:p>
            <a:pPr marL="246888" lvl="0" indent="-213359" algn="l" rtl="0">
              <a:spcBef>
                <a:spcPts val="0"/>
              </a:spcBef>
              <a:spcAft>
                <a:spcPts val="0"/>
              </a:spcAft>
              <a:buClr>
                <a:srgbClr val="666666"/>
              </a:buClr>
              <a:buSzPts val="1200"/>
              <a:buChar char="●"/>
            </a:pPr>
            <a:r>
              <a:rPr lang="en" sz="1200">
                <a:solidFill>
                  <a:srgbClr val="666666"/>
                </a:solidFill>
              </a:rPr>
              <a:t>Unlinked Dynamic Visualisation</a:t>
            </a:r>
            <a:endParaRPr sz="1200">
              <a:solidFill>
                <a:srgbClr val="666666"/>
              </a:solidFill>
            </a:endParaRPr>
          </a:p>
          <a:p>
            <a:pPr marL="246888" lvl="0" indent="-213359" algn="l" rtl="0">
              <a:spcBef>
                <a:spcPts val="1000"/>
              </a:spcBef>
              <a:spcAft>
                <a:spcPts val="0"/>
              </a:spcAft>
              <a:buClr>
                <a:srgbClr val="666666"/>
              </a:buClr>
              <a:buSzPts val="1200"/>
              <a:buChar char="●"/>
            </a:pPr>
            <a:r>
              <a:rPr lang="en" sz="1200">
                <a:solidFill>
                  <a:srgbClr val="666666"/>
                </a:solidFill>
              </a:rPr>
              <a:t>Filter enables user to select indicators</a:t>
            </a:r>
            <a:endParaRPr sz="1200">
              <a:solidFill>
                <a:srgbClr val="666666"/>
              </a:solidFill>
            </a:endParaRPr>
          </a:p>
          <a:p>
            <a:pPr marL="457200" lvl="0" indent="0" algn="l" rtl="0">
              <a:spcBef>
                <a:spcPts val="1000"/>
              </a:spcBef>
              <a:spcAft>
                <a:spcPts val="1000"/>
              </a:spcAft>
              <a:buNone/>
            </a:pPr>
            <a:endParaRPr sz="1200">
              <a:solidFill>
                <a:srgbClr val="666666"/>
              </a:solidFill>
            </a:endParaRPr>
          </a:p>
        </p:txBody>
      </p:sp>
      <p:sp>
        <p:nvSpPr>
          <p:cNvPr id="246" name="Google Shape;246;p29"/>
          <p:cNvSpPr txBox="1"/>
          <p:nvPr/>
        </p:nvSpPr>
        <p:spPr>
          <a:xfrm>
            <a:off x="5479550" y="2889475"/>
            <a:ext cx="9312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5"/>
                </a:solidFill>
              </a:rPr>
              <a:t>Future </a:t>
            </a:r>
            <a:endParaRPr sz="1200" b="1">
              <a:solidFill>
                <a:schemeClr val="accent5"/>
              </a:solidFill>
            </a:endParaRPr>
          </a:p>
          <a:p>
            <a:pPr marL="0" lvl="0" indent="0" algn="ctr" rtl="0">
              <a:spcBef>
                <a:spcPts val="0"/>
              </a:spcBef>
              <a:spcAft>
                <a:spcPts val="0"/>
              </a:spcAft>
              <a:buNone/>
            </a:pPr>
            <a:r>
              <a:rPr lang="en" sz="1200" b="1">
                <a:solidFill>
                  <a:schemeClr val="accent5"/>
                </a:solidFill>
              </a:rPr>
              <a:t>Iterations</a:t>
            </a:r>
            <a:endParaRPr sz="1200" b="1">
              <a:solidFill>
                <a:schemeClr val="accent5"/>
              </a:solidFill>
            </a:endParaRPr>
          </a:p>
        </p:txBody>
      </p:sp>
      <p:sp>
        <p:nvSpPr>
          <p:cNvPr id="247" name="Google Shape;247;p29"/>
          <p:cNvSpPr txBox="1"/>
          <p:nvPr/>
        </p:nvSpPr>
        <p:spPr>
          <a:xfrm>
            <a:off x="6561775" y="2462475"/>
            <a:ext cx="2169900" cy="16446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None/>
            </a:pPr>
            <a:endParaRPr sz="1200">
              <a:solidFill>
                <a:schemeClr val="accent5"/>
              </a:solidFill>
            </a:endParaRPr>
          </a:p>
          <a:p>
            <a:pPr marL="246888" marR="0" lvl="0" indent="-213359" algn="l" rtl="0">
              <a:lnSpc>
                <a:spcPct val="100000"/>
              </a:lnSpc>
              <a:spcBef>
                <a:spcPts val="600"/>
              </a:spcBef>
              <a:spcAft>
                <a:spcPts val="0"/>
              </a:spcAft>
              <a:buClr>
                <a:schemeClr val="accent5"/>
              </a:buClr>
              <a:buSzPts val="1200"/>
              <a:buChar char="●"/>
            </a:pPr>
            <a:r>
              <a:rPr lang="en" sz="1200">
                <a:solidFill>
                  <a:schemeClr val="accent5"/>
                </a:solidFill>
              </a:rPr>
              <a:t>Filter only education indicators which have multiple categories </a:t>
            </a:r>
            <a:endParaRPr sz="1200">
              <a:solidFill>
                <a:schemeClr val="accent5"/>
              </a:solidFill>
            </a:endParaRPr>
          </a:p>
          <a:p>
            <a:pPr marL="246888" marR="0" lvl="0" indent="-213359" algn="l" rtl="0">
              <a:lnSpc>
                <a:spcPct val="100000"/>
              </a:lnSpc>
              <a:spcBef>
                <a:spcPts val="600"/>
              </a:spcBef>
              <a:spcAft>
                <a:spcPts val="600"/>
              </a:spcAft>
              <a:buClr>
                <a:schemeClr val="accent5"/>
              </a:buClr>
              <a:buSzPts val="1200"/>
              <a:buChar char="●"/>
            </a:pPr>
            <a:r>
              <a:rPr lang="en" sz="1200">
                <a:solidFill>
                  <a:schemeClr val="accent5"/>
                </a:solidFill>
              </a:rPr>
              <a:t>Sorted stacked graphs</a:t>
            </a:r>
            <a:endParaRPr sz="1200">
              <a:solidFill>
                <a:schemeClr val="accent5"/>
              </a:solidFill>
            </a:endParaRPr>
          </a:p>
        </p:txBody>
      </p:sp>
      <p:cxnSp>
        <p:nvCxnSpPr>
          <p:cNvPr id="248" name="Google Shape;248;p29"/>
          <p:cNvCxnSpPr/>
          <p:nvPr/>
        </p:nvCxnSpPr>
        <p:spPr>
          <a:xfrm>
            <a:off x="6543675" y="1163850"/>
            <a:ext cx="19200" cy="2781300"/>
          </a:xfrm>
          <a:prstGeom prst="straightConnector1">
            <a:avLst/>
          </a:prstGeom>
          <a:noFill/>
          <a:ln w="9525" cap="flat" cmpd="sng">
            <a:solidFill>
              <a:srgbClr val="B7B7B7"/>
            </a:solidFill>
            <a:prstDash val="dash"/>
            <a:round/>
            <a:headEnd type="none" w="med" len="med"/>
            <a:tailEnd type="none" w="med" len="med"/>
          </a:ln>
        </p:spPr>
      </p:cxnSp>
      <p:cxnSp>
        <p:nvCxnSpPr>
          <p:cNvPr id="249" name="Google Shape;249;p29"/>
          <p:cNvCxnSpPr/>
          <p:nvPr/>
        </p:nvCxnSpPr>
        <p:spPr>
          <a:xfrm>
            <a:off x="5531450" y="2446225"/>
            <a:ext cx="827400" cy="0"/>
          </a:xfrm>
          <a:prstGeom prst="straightConnector1">
            <a:avLst/>
          </a:prstGeom>
          <a:noFill/>
          <a:ln w="9525" cap="flat" cmpd="sng">
            <a:solidFill>
              <a:srgbClr val="B7B7B7"/>
            </a:solidFill>
            <a:prstDash val="dash"/>
            <a:round/>
            <a:headEnd type="none" w="med" len="med"/>
            <a:tailEnd type="none" w="med" len="med"/>
          </a:ln>
        </p:spPr>
      </p:cxnSp>
      <p:sp>
        <p:nvSpPr>
          <p:cNvPr id="250" name="Google Shape;250;p29"/>
          <p:cNvSpPr/>
          <p:nvPr/>
        </p:nvSpPr>
        <p:spPr>
          <a:xfrm>
            <a:off x="254550" y="1299100"/>
            <a:ext cx="4517400" cy="2575200"/>
          </a:xfrm>
          <a:prstGeom prst="roundRect">
            <a:avLst>
              <a:gd name="adj" fmla="val 5143"/>
            </a:avLst>
          </a:prstGeom>
          <a:solidFill>
            <a:srgbClr val="FF0000">
              <a:alpha val="0"/>
            </a:srgbClr>
          </a:solidFill>
          <a:ln w="9525" cap="flat" cmpd="sng">
            <a:solidFill>
              <a:schemeClr val="accent5"/>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txBox="1"/>
          <p:nvPr/>
        </p:nvSpPr>
        <p:spPr>
          <a:xfrm>
            <a:off x="372175" y="4206300"/>
            <a:ext cx="8520600" cy="48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800"/>
              </a:spcAft>
              <a:buNone/>
            </a:pPr>
            <a:r>
              <a:rPr lang="en" b="1">
                <a:solidFill>
                  <a:schemeClr val="dk2"/>
                </a:solidFill>
              </a:rPr>
              <a:t>Insight: </a:t>
            </a:r>
            <a:r>
              <a:rPr lang="en">
                <a:solidFill>
                  <a:schemeClr val="dk2"/>
                </a:solidFill>
              </a:rPr>
              <a:t>If dropouts are higher in certain grades, Policy makers can identify them using this dashboard to take implement concentrated remedial measures</a:t>
            </a:r>
            <a:endParaRPr>
              <a:solidFill>
                <a:schemeClr val="dk2"/>
              </a:solidFill>
            </a:endParaRPr>
          </a:p>
        </p:txBody>
      </p:sp>
      <p:pic>
        <p:nvPicPr>
          <p:cNvPr id="252" name="Google Shape;252;p29"/>
          <p:cNvPicPr preferRelativeResize="0"/>
          <p:nvPr/>
        </p:nvPicPr>
        <p:blipFill>
          <a:blip r:embed="rId5">
            <a:alphaModFix/>
          </a:blip>
          <a:stretch>
            <a:fillRect/>
          </a:stretch>
        </p:blipFill>
        <p:spPr>
          <a:xfrm>
            <a:off x="383100" y="1453625"/>
            <a:ext cx="4260300" cy="22661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0"/>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4 - Sample Testing Plan</a:t>
            </a:r>
            <a:endParaRPr sz="2400">
              <a:solidFill>
                <a:schemeClr val="dk2"/>
              </a:solidFill>
            </a:endParaRPr>
          </a:p>
        </p:txBody>
      </p:sp>
      <p:sp>
        <p:nvSpPr>
          <p:cNvPr id="258" name="Google Shape;258;p30"/>
          <p:cNvSpPr txBox="1">
            <a:spLocks noGrp="1"/>
          </p:cNvSpPr>
          <p:nvPr>
            <p:ph type="body" idx="1"/>
          </p:nvPr>
        </p:nvSpPr>
        <p:spPr>
          <a:xfrm>
            <a:off x="311700" y="707450"/>
            <a:ext cx="8520600" cy="3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b="1"/>
              <a:t>Example Task List:</a:t>
            </a:r>
            <a:endParaRPr sz="1600" b="1"/>
          </a:p>
          <a:p>
            <a:pPr marL="914400" lvl="0" indent="-317500" algn="l" rtl="0">
              <a:lnSpc>
                <a:spcPct val="100000"/>
              </a:lnSpc>
              <a:spcBef>
                <a:spcPts val="1600"/>
              </a:spcBef>
              <a:spcAft>
                <a:spcPts val="0"/>
              </a:spcAft>
              <a:buSzPts val="1400"/>
              <a:buChar char="●"/>
            </a:pPr>
            <a:r>
              <a:rPr lang="en" sz="1400"/>
              <a:t>Select the indicator of total enrollment rate in primary education and look for trends over time with government expenditure on education.</a:t>
            </a:r>
            <a:endParaRPr sz="1400"/>
          </a:p>
          <a:p>
            <a:pPr marL="914400" lvl="0" indent="-317500" algn="l" rtl="0">
              <a:lnSpc>
                <a:spcPct val="100000"/>
              </a:lnSpc>
              <a:spcBef>
                <a:spcPts val="600"/>
              </a:spcBef>
              <a:spcAft>
                <a:spcPts val="0"/>
              </a:spcAft>
              <a:buSzPts val="1400"/>
              <a:buChar char="●"/>
            </a:pPr>
            <a:r>
              <a:rPr lang="en" sz="1400"/>
              <a:t>Select the indicator of total enrollment rate in primary education and look for trends over time with government expenditure on primary public institutions </a:t>
            </a:r>
            <a:endParaRPr sz="1400"/>
          </a:p>
          <a:p>
            <a:pPr marL="914400" lvl="0" indent="-317500" algn="l" rtl="0">
              <a:lnSpc>
                <a:spcPct val="100000"/>
              </a:lnSpc>
              <a:spcBef>
                <a:spcPts val="600"/>
              </a:spcBef>
              <a:spcAft>
                <a:spcPts val="0"/>
              </a:spcAft>
              <a:buSzPts val="1400"/>
              <a:buChar char="●"/>
            </a:pPr>
            <a:r>
              <a:rPr lang="en" sz="1400"/>
              <a:t>Identify trends in the same education indicator for e.g Cumulative dropout rate based on gender</a:t>
            </a:r>
            <a:endParaRPr sz="1400"/>
          </a:p>
          <a:p>
            <a:pPr marL="914400" lvl="0" indent="-317500" algn="l" rtl="0">
              <a:lnSpc>
                <a:spcPct val="100000"/>
              </a:lnSpc>
              <a:spcBef>
                <a:spcPts val="800"/>
              </a:spcBef>
              <a:spcAft>
                <a:spcPts val="0"/>
              </a:spcAft>
              <a:buSzPts val="1400"/>
              <a:buChar char="●"/>
            </a:pPr>
            <a:r>
              <a:rPr lang="en" sz="1400"/>
              <a:t>Find the grade of primary education which consistently has higher dropout rates.</a:t>
            </a:r>
            <a:endParaRPr sz="1400"/>
          </a:p>
          <a:p>
            <a:pPr marL="914400" lvl="0" indent="-317500" algn="l" rtl="0">
              <a:lnSpc>
                <a:spcPct val="100000"/>
              </a:lnSpc>
              <a:spcBef>
                <a:spcPts val="800"/>
              </a:spcBef>
              <a:spcAft>
                <a:spcPts val="0"/>
              </a:spcAft>
              <a:buSzPts val="1400"/>
              <a:buChar char="●"/>
            </a:pPr>
            <a:r>
              <a:rPr lang="en" sz="1400"/>
              <a:t>Find the overall percentage of repeaters from different grades of primary education</a:t>
            </a:r>
            <a:endParaRPr sz="1400"/>
          </a:p>
          <a:p>
            <a:pPr marL="914400" lvl="0" indent="0" algn="l" rtl="0">
              <a:lnSpc>
                <a:spcPct val="100000"/>
              </a:lnSpc>
              <a:spcBef>
                <a:spcPts val="800"/>
              </a:spcBef>
              <a:spcAft>
                <a:spcPts val="0"/>
              </a:spcAft>
              <a:buNone/>
            </a:pPr>
            <a:endParaRPr sz="1400"/>
          </a:p>
          <a:p>
            <a:pPr marL="914400" lvl="0" indent="0" algn="l" rtl="0">
              <a:lnSpc>
                <a:spcPct val="100000"/>
              </a:lnSpc>
              <a:spcBef>
                <a:spcPts val="800"/>
              </a:spcBef>
              <a:spcAft>
                <a:spcPts val="0"/>
              </a:spcAft>
              <a:buNone/>
            </a:pPr>
            <a:endParaRPr sz="1400"/>
          </a:p>
          <a:p>
            <a:pPr marL="0" lvl="0" indent="0" algn="l" rtl="0">
              <a:spcBef>
                <a:spcPts val="800"/>
              </a:spcBef>
              <a:spcAft>
                <a:spcPts val="0"/>
              </a:spcAft>
              <a:buClr>
                <a:schemeClr val="dk1"/>
              </a:buClr>
              <a:buSzPts val="1100"/>
              <a:buFont typeface="Arial"/>
              <a:buNone/>
            </a:pPr>
            <a:endParaRPr/>
          </a:p>
          <a:p>
            <a:pPr marL="0" lvl="0" indent="0" algn="l" rtl="0">
              <a:spcBef>
                <a:spcPts val="1600"/>
              </a:spcBef>
              <a:spcAft>
                <a:spcPts val="1600"/>
              </a:spcAft>
              <a:buNone/>
            </a:pPr>
            <a:endParaRPr sz="1600" b="1"/>
          </a:p>
        </p:txBody>
      </p:sp>
      <p:pic>
        <p:nvPicPr>
          <p:cNvPr id="259" name="Google Shape;259;p30"/>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60" name="Google Shape;260;p30"/>
          <p:cNvPicPr preferRelativeResize="0"/>
          <p:nvPr/>
        </p:nvPicPr>
        <p:blipFill>
          <a:blip r:embed="rId4">
            <a:alphaModFix/>
          </a:blip>
          <a:stretch>
            <a:fillRect/>
          </a:stretch>
        </p:blipFill>
        <p:spPr>
          <a:xfrm>
            <a:off x="0" y="570553"/>
            <a:ext cx="9177098" cy="19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pic>
        <p:nvPicPr>
          <p:cNvPr id="265" name="Google Shape;265;p31"/>
          <p:cNvPicPr preferRelativeResize="0"/>
          <p:nvPr/>
        </p:nvPicPr>
        <p:blipFill>
          <a:blip r:embed="rId3">
            <a:alphaModFix/>
          </a:blip>
          <a:stretch>
            <a:fillRect/>
          </a:stretch>
        </p:blipFill>
        <p:spPr>
          <a:xfrm>
            <a:off x="0" y="0"/>
            <a:ext cx="9144002" cy="5143499"/>
          </a:xfrm>
          <a:prstGeom prst="rect">
            <a:avLst/>
          </a:prstGeom>
          <a:noFill/>
          <a:ln>
            <a:noFill/>
          </a:ln>
        </p:spPr>
      </p:pic>
      <p:sp>
        <p:nvSpPr>
          <p:cNvPr id="266" name="Google Shape;266;p31"/>
          <p:cNvSpPr txBox="1"/>
          <p:nvPr/>
        </p:nvSpPr>
        <p:spPr>
          <a:xfrm>
            <a:off x="2261350" y="1374750"/>
            <a:ext cx="2619600" cy="90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800">
                <a:solidFill>
                  <a:srgbClr val="FFFFFF"/>
                </a:solidFill>
              </a:rPr>
              <a:t>Q&amp;A</a:t>
            </a:r>
            <a:endParaRPr sz="48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Overview</a:t>
            </a:r>
            <a:endParaRPr sz="2400">
              <a:solidFill>
                <a:schemeClr val="dk2"/>
              </a:solidFill>
            </a:endParaRPr>
          </a:p>
        </p:txBody>
      </p:sp>
      <p:sp>
        <p:nvSpPr>
          <p:cNvPr id="62" name="Google Shape;62;p14"/>
          <p:cNvSpPr txBox="1">
            <a:spLocks noGrp="1"/>
          </p:cNvSpPr>
          <p:nvPr>
            <p:ph type="body" idx="1"/>
          </p:nvPr>
        </p:nvSpPr>
        <p:spPr>
          <a:xfrm>
            <a:off x="376600" y="1088450"/>
            <a:ext cx="8520600" cy="145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rPr>
              <a:t>Summary:</a:t>
            </a:r>
            <a:r>
              <a:rPr lang="en" b="1"/>
              <a:t> </a:t>
            </a:r>
            <a:r>
              <a:rPr lang="en"/>
              <a:t>Create dashboards to facilitate comparisons, identification of trends and discovery of relationships between educational indicators, government policies and key macroeconomic/demographic measures at the global, regional and country level</a:t>
            </a:r>
            <a:endParaRPr/>
          </a:p>
          <a:p>
            <a:pPr marL="0" lvl="0" indent="0" algn="l" rtl="0">
              <a:spcBef>
                <a:spcPts val="1600"/>
              </a:spcBef>
              <a:spcAft>
                <a:spcPts val="1600"/>
              </a:spcAft>
              <a:buNone/>
            </a:pPr>
            <a:endParaRPr/>
          </a:p>
        </p:txBody>
      </p:sp>
      <p:pic>
        <p:nvPicPr>
          <p:cNvPr id="63" name="Google Shape;63;p14"/>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64" name="Google Shape;64;p14"/>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65" name="Google Shape;65;p14"/>
          <p:cNvSpPr txBox="1">
            <a:spLocks noGrp="1"/>
          </p:cNvSpPr>
          <p:nvPr>
            <p:ph type="body" idx="1"/>
          </p:nvPr>
        </p:nvSpPr>
        <p:spPr>
          <a:xfrm>
            <a:off x="376600" y="2810725"/>
            <a:ext cx="8520600" cy="128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5"/>
                </a:solidFill>
              </a:rPr>
              <a:t>Goal: </a:t>
            </a:r>
            <a:r>
              <a:rPr lang="en"/>
              <a:t>Enable users to efficiently navigate the World Bank EdStats dataset and aid in the iterative cycle of data exploration, hypothesis generation and testing with the ultimate aim of improving educational policies that improve outcomes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2"/>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4 - Dashboard Overview</a:t>
            </a:r>
            <a:endParaRPr sz="2400">
              <a:solidFill>
                <a:schemeClr val="dk2"/>
              </a:solidFill>
            </a:endParaRPr>
          </a:p>
        </p:txBody>
      </p:sp>
      <p:pic>
        <p:nvPicPr>
          <p:cNvPr id="272" name="Google Shape;272;p32"/>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73" name="Google Shape;273;p32"/>
          <p:cNvPicPr preferRelativeResize="0"/>
          <p:nvPr/>
        </p:nvPicPr>
        <p:blipFill>
          <a:blip r:embed="rId4">
            <a:alphaModFix/>
          </a:blip>
          <a:stretch>
            <a:fillRect/>
          </a:stretch>
        </p:blipFill>
        <p:spPr>
          <a:xfrm>
            <a:off x="0" y="570553"/>
            <a:ext cx="9177098" cy="19100"/>
          </a:xfrm>
          <a:prstGeom prst="rect">
            <a:avLst/>
          </a:prstGeom>
          <a:noFill/>
          <a:ln>
            <a:noFill/>
          </a:ln>
        </p:spPr>
      </p:pic>
      <p:pic>
        <p:nvPicPr>
          <p:cNvPr id="274" name="Google Shape;274;p32"/>
          <p:cNvPicPr preferRelativeResize="0"/>
          <p:nvPr/>
        </p:nvPicPr>
        <p:blipFill>
          <a:blip r:embed="rId5">
            <a:alphaModFix/>
          </a:blip>
          <a:stretch>
            <a:fillRect/>
          </a:stretch>
        </p:blipFill>
        <p:spPr>
          <a:xfrm>
            <a:off x="390525" y="1779725"/>
            <a:ext cx="3219451" cy="1957852"/>
          </a:xfrm>
          <a:prstGeom prst="rect">
            <a:avLst/>
          </a:prstGeom>
          <a:noFill/>
          <a:ln>
            <a:noFill/>
          </a:ln>
        </p:spPr>
      </p:pic>
      <p:sp>
        <p:nvSpPr>
          <p:cNvPr id="275" name="Google Shape;275;p32"/>
          <p:cNvSpPr/>
          <p:nvPr/>
        </p:nvSpPr>
        <p:spPr>
          <a:xfrm>
            <a:off x="4068125" y="2312375"/>
            <a:ext cx="678900" cy="5727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6" name="Google Shape;276;p32"/>
          <p:cNvPicPr preferRelativeResize="0"/>
          <p:nvPr/>
        </p:nvPicPr>
        <p:blipFill>
          <a:blip r:embed="rId6">
            <a:alphaModFix/>
          </a:blip>
          <a:stretch>
            <a:fillRect/>
          </a:stretch>
        </p:blipFill>
        <p:spPr>
          <a:xfrm>
            <a:off x="5205175" y="1733550"/>
            <a:ext cx="3488574" cy="21812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3"/>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[NV] - Dashboard Mockup - Subtasks</a:t>
            </a:r>
            <a:endParaRPr sz="2400">
              <a:solidFill>
                <a:schemeClr val="dk2"/>
              </a:solidFill>
            </a:endParaRPr>
          </a:p>
        </p:txBody>
      </p:sp>
      <p:pic>
        <p:nvPicPr>
          <p:cNvPr id="282" name="Google Shape;282;p33"/>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83" name="Google Shape;283;p33"/>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284" name="Google Shape;284;p33"/>
          <p:cNvSpPr txBox="1"/>
          <p:nvPr/>
        </p:nvSpPr>
        <p:spPr>
          <a:xfrm>
            <a:off x="5481200" y="2213875"/>
            <a:ext cx="12711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FF"/>
                </a:solidFill>
              </a:rPr>
              <a:t>Future </a:t>
            </a:r>
            <a:endParaRPr b="1">
              <a:solidFill>
                <a:srgbClr val="0000FF"/>
              </a:solidFill>
            </a:endParaRPr>
          </a:p>
          <a:p>
            <a:pPr marL="0" lvl="0" indent="0" algn="ctr" rtl="0">
              <a:spcBef>
                <a:spcPts val="0"/>
              </a:spcBef>
              <a:spcAft>
                <a:spcPts val="0"/>
              </a:spcAft>
              <a:buNone/>
            </a:pPr>
            <a:r>
              <a:rPr lang="en" b="1">
                <a:solidFill>
                  <a:srgbClr val="0000FF"/>
                </a:solidFill>
              </a:rPr>
              <a:t>Iterations</a:t>
            </a:r>
            <a:endParaRPr b="1">
              <a:solidFill>
                <a:srgbClr val="0000FF"/>
              </a:solidFill>
            </a:endParaRPr>
          </a:p>
        </p:txBody>
      </p:sp>
      <p:sp>
        <p:nvSpPr>
          <p:cNvPr id="285" name="Google Shape;285;p33"/>
          <p:cNvSpPr txBox="1"/>
          <p:nvPr/>
        </p:nvSpPr>
        <p:spPr>
          <a:xfrm>
            <a:off x="6931675" y="2014375"/>
            <a:ext cx="1941300" cy="1040400"/>
          </a:xfrm>
          <a:prstGeom prst="rect">
            <a:avLst/>
          </a:prstGeom>
          <a:noFill/>
          <a:ln>
            <a:noFill/>
          </a:ln>
        </p:spPr>
        <p:txBody>
          <a:bodyPr spcFirstLastPara="1" wrap="square" lIns="91425" tIns="91425" rIns="91425" bIns="91425" anchor="t" anchorCtr="0">
            <a:noAutofit/>
          </a:bodyPr>
          <a:lstStyle/>
          <a:p>
            <a:pPr marL="246888" lvl="0" indent="-226059" algn="l" rtl="0">
              <a:spcBef>
                <a:spcPts val="0"/>
              </a:spcBef>
              <a:spcAft>
                <a:spcPts val="1000"/>
              </a:spcAft>
              <a:buClr>
                <a:srgbClr val="0000FF"/>
              </a:buClr>
              <a:buSzPts val="1400"/>
              <a:buChar char="●"/>
            </a:pPr>
            <a:r>
              <a:rPr lang="en">
                <a:solidFill>
                  <a:srgbClr val="0000FF"/>
                </a:solidFill>
              </a:rPr>
              <a:t>Enable user to drill down on individual country(ies) and compare trends</a:t>
            </a:r>
            <a:endParaRPr>
              <a:solidFill>
                <a:srgbClr val="0000FF"/>
              </a:solidFill>
            </a:endParaRPr>
          </a:p>
        </p:txBody>
      </p:sp>
      <p:pic>
        <p:nvPicPr>
          <p:cNvPr id="286" name="Google Shape;286;p33"/>
          <p:cNvPicPr preferRelativeResize="0"/>
          <p:nvPr/>
        </p:nvPicPr>
        <p:blipFill>
          <a:blip r:embed="rId5">
            <a:alphaModFix/>
          </a:blip>
          <a:stretch>
            <a:fillRect/>
          </a:stretch>
        </p:blipFill>
        <p:spPr>
          <a:xfrm>
            <a:off x="384450" y="699700"/>
            <a:ext cx="3873162" cy="1900551"/>
          </a:xfrm>
          <a:prstGeom prst="rect">
            <a:avLst/>
          </a:prstGeom>
          <a:noFill/>
          <a:ln>
            <a:noFill/>
          </a:ln>
        </p:spPr>
      </p:pic>
      <p:pic>
        <p:nvPicPr>
          <p:cNvPr id="287" name="Google Shape;287;p33"/>
          <p:cNvPicPr preferRelativeResize="0"/>
          <p:nvPr/>
        </p:nvPicPr>
        <p:blipFill>
          <a:blip r:embed="rId6">
            <a:alphaModFix/>
          </a:blip>
          <a:stretch>
            <a:fillRect/>
          </a:stretch>
        </p:blipFill>
        <p:spPr>
          <a:xfrm>
            <a:off x="397474" y="2828851"/>
            <a:ext cx="3847114" cy="1905410"/>
          </a:xfrm>
          <a:prstGeom prst="rect">
            <a:avLst/>
          </a:prstGeom>
          <a:noFill/>
          <a:ln>
            <a:noFill/>
          </a:ln>
        </p:spPr>
      </p:pic>
      <p:sp>
        <p:nvSpPr>
          <p:cNvPr id="288" name="Google Shape;288;p33"/>
          <p:cNvSpPr/>
          <p:nvPr/>
        </p:nvSpPr>
        <p:spPr>
          <a:xfrm>
            <a:off x="2077100" y="2381150"/>
            <a:ext cx="557400" cy="4941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3"/>
          <p:cNvSpPr/>
          <p:nvPr/>
        </p:nvSpPr>
        <p:spPr>
          <a:xfrm>
            <a:off x="5649275" y="3798275"/>
            <a:ext cx="678900" cy="5727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4"/>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4 - Dashboard Overview</a:t>
            </a:r>
            <a:endParaRPr sz="2400">
              <a:solidFill>
                <a:schemeClr val="dk2"/>
              </a:solidFill>
            </a:endParaRPr>
          </a:p>
        </p:txBody>
      </p:sp>
      <p:sp>
        <p:nvSpPr>
          <p:cNvPr id="295" name="Google Shape;295;p34"/>
          <p:cNvSpPr txBox="1">
            <a:spLocks noGrp="1"/>
          </p:cNvSpPr>
          <p:nvPr>
            <p:ph type="body" idx="1"/>
          </p:nvPr>
        </p:nvSpPr>
        <p:spPr>
          <a:xfrm>
            <a:off x="311700" y="707450"/>
            <a:ext cx="8520600" cy="3829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800"/>
              </a:spcAft>
              <a:buNone/>
            </a:pPr>
            <a:r>
              <a:rPr lang="en" sz="1400" b="1"/>
              <a:t>Example Hypothesis:</a:t>
            </a:r>
            <a:r>
              <a:rPr lang="en" sz="1400"/>
              <a:t> Cumulative drop out rate trend is influenced by female dropout rate</a:t>
            </a:r>
            <a:endParaRPr/>
          </a:p>
        </p:txBody>
      </p:sp>
      <p:pic>
        <p:nvPicPr>
          <p:cNvPr id="296" name="Google Shape;296;p34"/>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97" name="Google Shape;297;p34"/>
          <p:cNvPicPr preferRelativeResize="0"/>
          <p:nvPr/>
        </p:nvPicPr>
        <p:blipFill>
          <a:blip r:embed="rId4">
            <a:alphaModFix/>
          </a:blip>
          <a:stretch>
            <a:fillRect/>
          </a:stretch>
        </p:blipFill>
        <p:spPr>
          <a:xfrm>
            <a:off x="0" y="570553"/>
            <a:ext cx="9177098" cy="19100"/>
          </a:xfrm>
          <a:prstGeom prst="rect">
            <a:avLst/>
          </a:prstGeom>
          <a:noFill/>
          <a:ln>
            <a:noFill/>
          </a:ln>
        </p:spPr>
      </p:pic>
      <p:pic>
        <p:nvPicPr>
          <p:cNvPr id="298" name="Google Shape;298;p34"/>
          <p:cNvPicPr preferRelativeResize="0"/>
          <p:nvPr/>
        </p:nvPicPr>
        <p:blipFill>
          <a:blip r:embed="rId3">
            <a:alphaModFix/>
          </a:blip>
          <a:stretch>
            <a:fillRect/>
          </a:stretch>
        </p:blipFill>
        <p:spPr>
          <a:xfrm>
            <a:off x="-12325" y="4721275"/>
            <a:ext cx="9144000" cy="269825"/>
          </a:xfrm>
          <a:prstGeom prst="rect">
            <a:avLst/>
          </a:prstGeom>
          <a:noFill/>
          <a:ln>
            <a:noFill/>
          </a:ln>
        </p:spPr>
      </p:pic>
      <p:sp>
        <p:nvSpPr>
          <p:cNvPr id="299" name="Google Shape;299;p34"/>
          <p:cNvSpPr txBox="1"/>
          <p:nvPr/>
        </p:nvSpPr>
        <p:spPr>
          <a:xfrm>
            <a:off x="5594663" y="1263650"/>
            <a:ext cx="7896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666666"/>
                </a:solidFill>
              </a:rPr>
              <a:t>Current </a:t>
            </a:r>
            <a:endParaRPr sz="1200" b="1">
              <a:solidFill>
                <a:srgbClr val="666666"/>
              </a:solidFill>
            </a:endParaRPr>
          </a:p>
          <a:p>
            <a:pPr marL="0" lvl="0" indent="0" algn="ctr" rtl="0">
              <a:spcBef>
                <a:spcPts val="0"/>
              </a:spcBef>
              <a:spcAft>
                <a:spcPts val="0"/>
              </a:spcAft>
              <a:buNone/>
            </a:pPr>
            <a:r>
              <a:rPr lang="en" sz="1200" b="1">
                <a:solidFill>
                  <a:srgbClr val="666666"/>
                </a:solidFill>
              </a:rPr>
              <a:t>Iteration</a:t>
            </a:r>
            <a:endParaRPr sz="1200" b="1">
              <a:solidFill>
                <a:srgbClr val="666666"/>
              </a:solidFill>
            </a:endParaRPr>
          </a:p>
        </p:txBody>
      </p:sp>
      <p:sp>
        <p:nvSpPr>
          <p:cNvPr id="300" name="Google Shape;300;p34"/>
          <p:cNvSpPr txBox="1"/>
          <p:nvPr/>
        </p:nvSpPr>
        <p:spPr>
          <a:xfrm>
            <a:off x="6610350" y="1114425"/>
            <a:ext cx="2061000" cy="123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666666"/>
              </a:solidFill>
            </a:endParaRPr>
          </a:p>
          <a:p>
            <a:pPr marL="246888" lvl="0" indent="-213359" algn="l" rtl="0">
              <a:spcBef>
                <a:spcPts val="0"/>
              </a:spcBef>
              <a:spcAft>
                <a:spcPts val="0"/>
              </a:spcAft>
              <a:buClr>
                <a:srgbClr val="666666"/>
              </a:buClr>
              <a:buSzPts val="1200"/>
              <a:buChar char="●"/>
            </a:pPr>
            <a:r>
              <a:rPr lang="en" sz="1200">
                <a:solidFill>
                  <a:srgbClr val="666666"/>
                </a:solidFill>
              </a:rPr>
              <a:t>Unlinked Dynamic Visualisation</a:t>
            </a:r>
            <a:endParaRPr sz="1200">
              <a:solidFill>
                <a:srgbClr val="666666"/>
              </a:solidFill>
            </a:endParaRPr>
          </a:p>
          <a:p>
            <a:pPr marL="246888" lvl="0" indent="-213359" algn="l" rtl="0">
              <a:spcBef>
                <a:spcPts val="1000"/>
              </a:spcBef>
              <a:spcAft>
                <a:spcPts val="0"/>
              </a:spcAft>
              <a:buClr>
                <a:srgbClr val="666666"/>
              </a:buClr>
              <a:buSzPts val="1200"/>
              <a:buChar char="●"/>
            </a:pPr>
            <a:r>
              <a:rPr lang="en" sz="1200">
                <a:solidFill>
                  <a:srgbClr val="666666"/>
                </a:solidFill>
              </a:rPr>
              <a:t>Filter enables user to select indicators</a:t>
            </a:r>
            <a:endParaRPr sz="1200">
              <a:solidFill>
                <a:srgbClr val="666666"/>
              </a:solidFill>
            </a:endParaRPr>
          </a:p>
          <a:p>
            <a:pPr marL="457200" lvl="0" indent="0" algn="l" rtl="0">
              <a:spcBef>
                <a:spcPts val="1000"/>
              </a:spcBef>
              <a:spcAft>
                <a:spcPts val="1000"/>
              </a:spcAft>
              <a:buNone/>
            </a:pPr>
            <a:endParaRPr sz="1200">
              <a:solidFill>
                <a:srgbClr val="666666"/>
              </a:solidFill>
            </a:endParaRPr>
          </a:p>
        </p:txBody>
      </p:sp>
      <p:sp>
        <p:nvSpPr>
          <p:cNvPr id="301" name="Google Shape;301;p34"/>
          <p:cNvSpPr txBox="1"/>
          <p:nvPr/>
        </p:nvSpPr>
        <p:spPr>
          <a:xfrm>
            <a:off x="5536700" y="2840050"/>
            <a:ext cx="9312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5"/>
                </a:solidFill>
              </a:rPr>
              <a:t>Future </a:t>
            </a:r>
            <a:endParaRPr sz="1200" b="1">
              <a:solidFill>
                <a:schemeClr val="accent5"/>
              </a:solidFill>
            </a:endParaRPr>
          </a:p>
          <a:p>
            <a:pPr marL="0" lvl="0" indent="0" algn="ctr" rtl="0">
              <a:spcBef>
                <a:spcPts val="0"/>
              </a:spcBef>
              <a:spcAft>
                <a:spcPts val="0"/>
              </a:spcAft>
              <a:buNone/>
            </a:pPr>
            <a:r>
              <a:rPr lang="en" sz="1200" b="1">
                <a:solidFill>
                  <a:schemeClr val="accent5"/>
                </a:solidFill>
              </a:rPr>
              <a:t>Iterations</a:t>
            </a:r>
            <a:endParaRPr sz="1200" b="1">
              <a:solidFill>
                <a:schemeClr val="accent5"/>
              </a:solidFill>
            </a:endParaRPr>
          </a:p>
        </p:txBody>
      </p:sp>
      <p:sp>
        <p:nvSpPr>
          <p:cNvPr id="302" name="Google Shape;302;p34"/>
          <p:cNvSpPr txBox="1"/>
          <p:nvPr/>
        </p:nvSpPr>
        <p:spPr>
          <a:xfrm>
            <a:off x="6618925" y="2413050"/>
            <a:ext cx="2169900" cy="1644600"/>
          </a:xfrm>
          <a:prstGeom prst="rect">
            <a:avLst/>
          </a:prstGeom>
          <a:noFill/>
          <a:ln>
            <a:noFill/>
          </a:ln>
        </p:spPr>
        <p:txBody>
          <a:bodyPr spcFirstLastPara="1" wrap="square" lIns="91425" tIns="91425" rIns="91425" bIns="91425" anchor="t" anchorCtr="0">
            <a:noAutofit/>
          </a:bodyPr>
          <a:lstStyle/>
          <a:p>
            <a:pPr marL="246888" marR="0" lvl="0" indent="-213359" algn="l" rtl="0">
              <a:lnSpc>
                <a:spcPct val="100000"/>
              </a:lnSpc>
              <a:spcBef>
                <a:spcPts val="0"/>
              </a:spcBef>
              <a:spcAft>
                <a:spcPts val="0"/>
              </a:spcAft>
              <a:buClr>
                <a:schemeClr val="accent5"/>
              </a:buClr>
              <a:buSzPts val="1200"/>
              <a:buFont typeface="Arial"/>
              <a:buChar char="●"/>
            </a:pPr>
            <a:r>
              <a:rPr lang="en" sz="1200">
                <a:solidFill>
                  <a:schemeClr val="accent5"/>
                </a:solidFill>
              </a:rPr>
              <a:t>Line graphs could be explored</a:t>
            </a:r>
            <a:endParaRPr sz="1200">
              <a:solidFill>
                <a:schemeClr val="accent5"/>
              </a:solidFill>
            </a:endParaRPr>
          </a:p>
          <a:p>
            <a:pPr marL="246888" marR="0" lvl="0" indent="-213359" algn="l" rtl="0">
              <a:lnSpc>
                <a:spcPct val="100000"/>
              </a:lnSpc>
              <a:spcBef>
                <a:spcPts val="600"/>
              </a:spcBef>
              <a:spcAft>
                <a:spcPts val="600"/>
              </a:spcAft>
              <a:buClr>
                <a:schemeClr val="accent5"/>
              </a:buClr>
              <a:buSzPts val="1200"/>
              <a:buChar char="●"/>
            </a:pPr>
            <a:r>
              <a:rPr lang="en" sz="1200">
                <a:solidFill>
                  <a:schemeClr val="accent5"/>
                </a:solidFill>
              </a:rPr>
              <a:t>Show only education indicators which have cumulative, female and male rates in a specific view </a:t>
            </a:r>
            <a:endParaRPr sz="1200">
              <a:solidFill>
                <a:schemeClr val="accent5"/>
              </a:solidFill>
            </a:endParaRPr>
          </a:p>
        </p:txBody>
      </p:sp>
      <p:cxnSp>
        <p:nvCxnSpPr>
          <p:cNvPr id="303" name="Google Shape;303;p34"/>
          <p:cNvCxnSpPr/>
          <p:nvPr/>
        </p:nvCxnSpPr>
        <p:spPr>
          <a:xfrm>
            <a:off x="6600825" y="1114425"/>
            <a:ext cx="19200" cy="2781300"/>
          </a:xfrm>
          <a:prstGeom prst="straightConnector1">
            <a:avLst/>
          </a:prstGeom>
          <a:noFill/>
          <a:ln w="9525" cap="flat" cmpd="sng">
            <a:solidFill>
              <a:srgbClr val="B7B7B7"/>
            </a:solidFill>
            <a:prstDash val="dash"/>
            <a:round/>
            <a:headEnd type="none" w="med" len="med"/>
            <a:tailEnd type="none" w="med" len="med"/>
          </a:ln>
        </p:spPr>
      </p:cxnSp>
      <p:cxnSp>
        <p:nvCxnSpPr>
          <p:cNvPr id="304" name="Google Shape;304;p34"/>
          <p:cNvCxnSpPr/>
          <p:nvPr/>
        </p:nvCxnSpPr>
        <p:spPr>
          <a:xfrm>
            <a:off x="5588600" y="2396800"/>
            <a:ext cx="827400" cy="0"/>
          </a:xfrm>
          <a:prstGeom prst="straightConnector1">
            <a:avLst/>
          </a:prstGeom>
          <a:noFill/>
          <a:ln w="9525" cap="flat" cmpd="sng">
            <a:solidFill>
              <a:srgbClr val="B7B7B7"/>
            </a:solidFill>
            <a:prstDash val="dash"/>
            <a:round/>
            <a:headEnd type="none" w="med" len="med"/>
            <a:tailEnd type="none" w="med" len="med"/>
          </a:ln>
        </p:spPr>
      </p:cxnSp>
      <p:sp>
        <p:nvSpPr>
          <p:cNvPr id="305" name="Google Shape;305;p34"/>
          <p:cNvSpPr/>
          <p:nvPr/>
        </p:nvSpPr>
        <p:spPr>
          <a:xfrm>
            <a:off x="311700" y="1249675"/>
            <a:ext cx="4517400" cy="2575200"/>
          </a:xfrm>
          <a:prstGeom prst="roundRect">
            <a:avLst>
              <a:gd name="adj" fmla="val 5143"/>
            </a:avLst>
          </a:prstGeom>
          <a:solidFill>
            <a:srgbClr val="FF0000">
              <a:alpha val="0"/>
            </a:srgbClr>
          </a:solidFill>
          <a:ln w="9525" cap="flat" cmpd="sng">
            <a:solidFill>
              <a:schemeClr val="accent5"/>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6" name="Google Shape;306;p34"/>
          <p:cNvPicPr preferRelativeResize="0"/>
          <p:nvPr/>
        </p:nvPicPr>
        <p:blipFill>
          <a:blip r:embed="rId5">
            <a:alphaModFix/>
          </a:blip>
          <a:stretch>
            <a:fillRect/>
          </a:stretch>
        </p:blipFill>
        <p:spPr>
          <a:xfrm>
            <a:off x="429325" y="1362075"/>
            <a:ext cx="4276025" cy="2311351"/>
          </a:xfrm>
          <a:prstGeom prst="rect">
            <a:avLst/>
          </a:prstGeom>
          <a:noFill/>
          <a:ln>
            <a:noFill/>
          </a:ln>
        </p:spPr>
      </p:pic>
      <p:sp>
        <p:nvSpPr>
          <p:cNvPr id="307" name="Google Shape;307;p34"/>
          <p:cNvSpPr txBox="1"/>
          <p:nvPr/>
        </p:nvSpPr>
        <p:spPr>
          <a:xfrm>
            <a:off x="429325" y="4156875"/>
            <a:ext cx="8520600" cy="48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800"/>
              </a:spcAft>
              <a:buNone/>
            </a:pPr>
            <a:r>
              <a:rPr lang="en" b="1">
                <a:solidFill>
                  <a:schemeClr val="dk2"/>
                </a:solidFill>
              </a:rPr>
              <a:t>Insight: </a:t>
            </a:r>
            <a:r>
              <a:rPr lang="en">
                <a:solidFill>
                  <a:schemeClr val="dk1"/>
                </a:solidFill>
              </a:rPr>
              <a:t>Overall dropout rate is influenced more by female dropout rate, this helps policymakers to place more emphasis on female enrollment in addition to improve overall efforts to improve overall enrollment </a:t>
            </a: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Data / Users / Tasks</a:t>
            </a:r>
            <a:endParaRPr sz="2400">
              <a:solidFill>
                <a:schemeClr val="dk2"/>
              </a:solidFill>
            </a:endParaRPr>
          </a:p>
        </p:txBody>
      </p:sp>
      <p:sp>
        <p:nvSpPr>
          <p:cNvPr id="71" name="Google Shape;71;p15"/>
          <p:cNvSpPr txBox="1">
            <a:spLocks noGrp="1"/>
          </p:cNvSpPr>
          <p:nvPr>
            <p:ph type="body" idx="1"/>
          </p:nvPr>
        </p:nvSpPr>
        <p:spPr>
          <a:xfrm>
            <a:off x="311700" y="707450"/>
            <a:ext cx="8520600" cy="3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accent5"/>
                </a:solidFill>
              </a:rPr>
              <a:t>Data</a:t>
            </a:r>
            <a:r>
              <a:rPr lang="en" sz="1600">
                <a:solidFill>
                  <a:schemeClr val="accent5"/>
                </a:solidFill>
              </a:rPr>
              <a:t>: </a:t>
            </a:r>
            <a:r>
              <a:rPr lang="en" sz="1600"/>
              <a:t>The World Bank EdStats All Indicator Query dataset holds around 4,000 internationally comparable features that describe education access, progression, completion, literacy, teachers, population, and expenditures. The indicators cover the education cycle from pre- primary to vocational and tertiary education.</a:t>
            </a:r>
            <a:endParaRPr sz="1600"/>
          </a:p>
          <a:p>
            <a:pPr marL="0" lvl="0" indent="0" algn="l" rtl="0">
              <a:spcBef>
                <a:spcPts val="1600"/>
              </a:spcBef>
              <a:spcAft>
                <a:spcPts val="0"/>
              </a:spcAft>
              <a:buNone/>
            </a:pPr>
            <a:r>
              <a:rPr lang="en" sz="1600" b="1">
                <a:solidFill>
                  <a:schemeClr val="accent5"/>
                </a:solidFill>
              </a:rPr>
              <a:t>Users</a:t>
            </a:r>
            <a:r>
              <a:rPr lang="en" sz="1600">
                <a:solidFill>
                  <a:schemeClr val="accent5"/>
                </a:solidFill>
              </a:rPr>
              <a:t>: </a:t>
            </a:r>
            <a:r>
              <a:rPr lang="en" sz="1600"/>
              <a:t>Policy analysts, government education/development officials, NGOs who are interested in dataset from The World Bank EdStats </a:t>
            </a:r>
            <a:endParaRPr sz="1600"/>
          </a:p>
          <a:p>
            <a:pPr marL="0" lvl="0" indent="0" algn="l" rtl="0">
              <a:lnSpc>
                <a:spcPct val="100000"/>
              </a:lnSpc>
              <a:spcBef>
                <a:spcPts val="1600"/>
              </a:spcBef>
              <a:spcAft>
                <a:spcPts val="0"/>
              </a:spcAft>
              <a:buNone/>
            </a:pPr>
            <a:r>
              <a:rPr lang="en" sz="1600" b="1">
                <a:solidFill>
                  <a:schemeClr val="accent5"/>
                </a:solidFill>
              </a:rPr>
              <a:t>Tasks</a:t>
            </a:r>
            <a:r>
              <a:rPr lang="en" sz="1600">
                <a:solidFill>
                  <a:schemeClr val="accent5"/>
                </a:solidFill>
              </a:rPr>
              <a:t>:</a:t>
            </a:r>
            <a:endParaRPr sz="1600">
              <a:solidFill>
                <a:schemeClr val="accent5"/>
              </a:solidFill>
            </a:endParaRPr>
          </a:p>
          <a:p>
            <a:pPr marL="914400" lvl="0" indent="-330200" algn="l" rtl="0">
              <a:spcBef>
                <a:spcPts val="1200"/>
              </a:spcBef>
              <a:spcAft>
                <a:spcPts val="0"/>
              </a:spcAft>
              <a:buSzPts val="1600"/>
              <a:buAutoNum type="arabicPeriod"/>
            </a:pPr>
            <a:r>
              <a:rPr lang="en" sz="1600"/>
              <a:t>Discover Feature Availability</a:t>
            </a:r>
            <a:endParaRPr sz="1600"/>
          </a:p>
          <a:p>
            <a:pPr marL="914400" lvl="0" indent="-330200" algn="l" rtl="0">
              <a:spcBef>
                <a:spcPts val="0"/>
              </a:spcBef>
              <a:spcAft>
                <a:spcPts val="0"/>
              </a:spcAft>
              <a:buSzPts val="1600"/>
              <a:buAutoNum type="arabicPeriod"/>
            </a:pPr>
            <a:r>
              <a:rPr lang="en" sz="1600"/>
              <a:t>Discover distributions of education indicators among countries and regions</a:t>
            </a:r>
            <a:endParaRPr sz="1600"/>
          </a:p>
          <a:p>
            <a:pPr marL="914400" lvl="0" indent="-330200" algn="l" rtl="0">
              <a:spcBef>
                <a:spcPts val="0"/>
              </a:spcBef>
              <a:spcAft>
                <a:spcPts val="0"/>
              </a:spcAft>
              <a:buSzPts val="1600"/>
              <a:buAutoNum type="arabicPeriod"/>
            </a:pPr>
            <a:r>
              <a:rPr lang="en" sz="1600"/>
              <a:t>Explore relationships between country education indicators and key macroeconomic and demographic measures</a:t>
            </a:r>
            <a:endParaRPr sz="1600"/>
          </a:p>
          <a:p>
            <a:pPr marL="914400" lvl="0" indent="-330200" algn="l" rtl="0">
              <a:spcBef>
                <a:spcPts val="0"/>
              </a:spcBef>
              <a:spcAft>
                <a:spcPts val="0"/>
              </a:spcAft>
              <a:buSzPts val="1600"/>
              <a:buAutoNum type="arabicPeriod"/>
            </a:pPr>
            <a:r>
              <a:rPr lang="en" sz="1600"/>
              <a:t>[TBD - Cut and Paste From Relevant Slide]</a:t>
            </a:r>
            <a:endParaRPr sz="1600"/>
          </a:p>
        </p:txBody>
      </p:sp>
      <p:pic>
        <p:nvPicPr>
          <p:cNvPr id="72" name="Google Shape;72;p15"/>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73" name="Google Shape;73;p15"/>
          <p:cNvPicPr preferRelativeResize="0"/>
          <p:nvPr/>
        </p:nvPicPr>
        <p:blipFill>
          <a:blip r:embed="rId4">
            <a:alphaModFix/>
          </a:blip>
          <a:stretch>
            <a:fillRect/>
          </a:stretch>
        </p:blipFill>
        <p:spPr>
          <a:xfrm>
            <a:off x="0" y="570553"/>
            <a:ext cx="9177098" cy="19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1 - Discover Feature Availability </a:t>
            </a:r>
            <a:endParaRPr sz="2400">
              <a:solidFill>
                <a:schemeClr val="dk2"/>
              </a:solidFill>
            </a:endParaRPr>
          </a:p>
        </p:txBody>
      </p:sp>
      <p:sp>
        <p:nvSpPr>
          <p:cNvPr id="79" name="Google Shape;79;p16"/>
          <p:cNvSpPr txBox="1">
            <a:spLocks noGrp="1"/>
          </p:cNvSpPr>
          <p:nvPr>
            <p:ph type="body" idx="1"/>
          </p:nvPr>
        </p:nvSpPr>
        <p:spPr>
          <a:xfrm>
            <a:off x="311700" y="707450"/>
            <a:ext cx="8520600" cy="38298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sz="1600"/>
              <a:t>The dataset has 3,665 unique features, from the record of 1970 to the forecast of 2100, with </a:t>
            </a:r>
            <a:r>
              <a:rPr lang="en" sz="1600" b="1">
                <a:solidFill>
                  <a:schemeClr val="accent5"/>
                </a:solidFill>
              </a:rPr>
              <a:t>high sparsity</a:t>
            </a:r>
            <a:r>
              <a:rPr lang="en" sz="1600"/>
              <a:t>. </a:t>
            </a:r>
            <a:endParaRPr sz="1600"/>
          </a:p>
          <a:p>
            <a:pPr marL="457200" marR="0" lvl="0" indent="-330200" algn="l" rtl="0">
              <a:lnSpc>
                <a:spcPct val="115000"/>
              </a:lnSpc>
              <a:spcBef>
                <a:spcPts val="1600"/>
              </a:spcBef>
              <a:spcAft>
                <a:spcPts val="0"/>
              </a:spcAft>
              <a:buSzPts val="1600"/>
              <a:buChar char="●"/>
            </a:pPr>
            <a:r>
              <a:rPr lang="en" sz="1600"/>
              <a:t>For example, many features are related with academic performance tests by multiple organizations, which is not available in most countries. </a:t>
            </a:r>
            <a:endParaRPr sz="1600"/>
          </a:p>
          <a:p>
            <a:pPr marL="457200" marR="0" lvl="0" indent="-330200" algn="l" rtl="0">
              <a:lnSpc>
                <a:spcPct val="115000"/>
              </a:lnSpc>
              <a:spcBef>
                <a:spcPts val="0"/>
              </a:spcBef>
              <a:spcAft>
                <a:spcPts val="0"/>
              </a:spcAft>
              <a:buSzPts val="1600"/>
              <a:buChar char="●"/>
            </a:pPr>
            <a:r>
              <a:rPr lang="en" sz="1600"/>
              <a:t>Demographic information detailed to minor age groups is not available for most countries and years.</a:t>
            </a:r>
            <a:endParaRPr sz="1600"/>
          </a:p>
          <a:p>
            <a:pPr marL="0" marR="0" lvl="0" indent="0" algn="l" rtl="0">
              <a:lnSpc>
                <a:spcPct val="115000"/>
              </a:lnSpc>
              <a:spcBef>
                <a:spcPts val="1600"/>
              </a:spcBef>
              <a:spcAft>
                <a:spcPts val="0"/>
              </a:spcAft>
              <a:buNone/>
            </a:pPr>
            <a:r>
              <a:rPr lang="en" sz="1600"/>
              <a:t>Therefore, for users who would like to get helpful insights from this dataset, discover feature availability is important as the first step.</a:t>
            </a:r>
            <a:endParaRPr sz="1600"/>
          </a:p>
          <a:p>
            <a:pPr marL="0" marR="0" lvl="0" indent="0" algn="l" rtl="0">
              <a:lnSpc>
                <a:spcPct val="115000"/>
              </a:lnSpc>
              <a:spcBef>
                <a:spcPts val="1600"/>
              </a:spcBef>
              <a:spcAft>
                <a:spcPts val="1600"/>
              </a:spcAft>
              <a:buNone/>
            </a:pPr>
            <a:r>
              <a:rPr lang="en" sz="1600"/>
              <a:t>Then users are able to filter the interesting topic and features from the dashboard to dig into. </a:t>
            </a:r>
            <a:endParaRPr sz="1600"/>
          </a:p>
        </p:txBody>
      </p:sp>
      <p:pic>
        <p:nvPicPr>
          <p:cNvPr id="80" name="Google Shape;80;p16"/>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81" name="Google Shape;81;p16"/>
          <p:cNvPicPr preferRelativeResize="0"/>
          <p:nvPr/>
        </p:nvPicPr>
        <p:blipFill>
          <a:blip r:embed="rId4">
            <a:alphaModFix/>
          </a:blip>
          <a:stretch>
            <a:fillRect/>
          </a:stretch>
        </p:blipFill>
        <p:spPr>
          <a:xfrm>
            <a:off x="0" y="570553"/>
            <a:ext cx="9177098" cy="19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p:nvPr/>
        </p:nvSpPr>
        <p:spPr>
          <a:xfrm>
            <a:off x="600825" y="991275"/>
            <a:ext cx="3921600" cy="3362400"/>
          </a:xfrm>
          <a:prstGeom prst="roundRect">
            <a:avLst>
              <a:gd name="adj" fmla="val 5143"/>
            </a:avLst>
          </a:prstGeom>
          <a:solidFill>
            <a:srgbClr val="FF0000">
              <a:alpha val="0"/>
            </a:srgbClr>
          </a:solidFill>
          <a:ln w="9525" cap="flat" cmpd="sng">
            <a:solidFill>
              <a:schemeClr val="accent5"/>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Features</a:t>
            </a:r>
            <a:endParaRPr/>
          </a:p>
        </p:txBody>
      </p:sp>
      <p:sp>
        <p:nvSpPr>
          <p:cNvPr id="87" name="Google Shape;87;p17"/>
          <p:cNvSpPr/>
          <p:nvPr/>
        </p:nvSpPr>
        <p:spPr>
          <a:xfrm>
            <a:off x="4724400" y="1000950"/>
            <a:ext cx="3921600" cy="3362400"/>
          </a:xfrm>
          <a:prstGeom prst="roundRect">
            <a:avLst>
              <a:gd name="adj" fmla="val 5143"/>
            </a:avLst>
          </a:prstGeom>
          <a:solidFill>
            <a:srgbClr val="FF0000">
              <a:alpha val="0"/>
            </a:srgbClr>
          </a:solidFill>
          <a:ln w="9525" cap="flat" cmpd="sng">
            <a:solidFill>
              <a:schemeClr val="accent5"/>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7"/>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1 - Dashboard Overview</a:t>
            </a:r>
            <a:endParaRPr sz="2400">
              <a:solidFill>
                <a:schemeClr val="dk2"/>
              </a:solidFill>
            </a:endParaRPr>
          </a:p>
        </p:txBody>
      </p:sp>
      <p:sp>
        <p:nvSpPr>
          <p:cNvPr id="89" name="Google Shape;89;p17"/>
          <p:cNvSpPr txBox="1">
            <a:spLocks noGrp="1"/>
          </p:cNvSpPr>
          <p:nvPr>
            <p:ph type="body" idx="1"/>
          </p:nvPr>
        </p:nvSpPr>
        <p:spPr>
          <a:xfrm>
            <a:off x="931425" y="596363"/>
            <a:ext cx="3111300" cy="38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5"/>
                </a:solidFill>
              </a:rPr>
              <a:t>Heatmap overview</a:t>
            </a:r>
            <a:endParaRPr>
              <a:solidFill>
                <a:schemeClr val="accent5"/>
              </a:solidFill>
            </a:endParaRPr>
          </a:p>
        </p:txBody>
      </p:sp>
      <p:pic>
        <p:nvPicPr>
          <p:cNvPr id="90" name="Google Shape;90;p17"/>
          <p:cNvPicPr preferRelativeResize="0"/>
          <p:nvPr/>
        </p:nvPicPr>
        <p:blipFill>
          <a:blip r:embed="rId3">
            <a:alphaModFix/>
          </a:blip>
          <a:stretch>
            <a:fillRect/>
          </a:stretch>
        </p:blipFill>
        <p:spPr>
          <a:xfrm>
            <a:off x="-12325" y="4797475"/>
            <a:ext cx="9144000" cy="269825"/>
          </a:xfrm>
          <a:prstGeom prst="rect">
            <a:avLst/>
          </a:prstGeom>
          <a:noFill/>
          <a:ln>
            <a:noFill/>
          </a:ln>
        </p:spPr>
      </p:pic>
      <p:pic>
        <p:nvPicPr>
          <p:cNvPr id="91" name="Google Shape;91;p17"/>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92" name="Google Shape;92;p17"/>
          <p:cNvSpPr txBox="1">
            <a:spLocks noGrp="1"/>
          </p:cNvSpPr>
          <p:nvPr>
            <p:ph type="body" idx="1"/>
          </p:nvPr>
        </p:nvSpPr>
        <p:spPr>
          <a:xfrm>
            <a:off x="5642700" y="601188"/>
            <a:ext cx="2085000" cy="38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5"/>
                </a:solidFill>
              </a:rPr>
              <a:t>Trends by Year</a:t>
            </a:r>
            <a:endParaRPr>
              <a:solidFill>
                <a:schemeClr val="accent5"/>
              </a:solidFill>
            </a:endParaRPr>
          </a:p>
        </p:txBody>
      </p:sp>
      <p:sp>
        <p:nvSpPr>
          <p:cNvPr id="93" name="Google Shape;93;p17"/>
          <p:cNvSpPr txBox="1"/>
          <p:nvPr/>
        </p:nvSpPr>
        <p:spPr>
          <a:xfrm>
            <a:off x="1985750" y="3708125"/>
            <a:ext cx="1866300" cy="52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Features/indicators</a:t>
            </a:r>
            <a:endParaRPr/>
          </a:p>
          <a:p>
            <a:pPr marL="0" lvl="0" indent="0" algn="ctr" rtl="0">
              <a:spcBef>
                <a:spcPts val="0"/>
              </a:spcBef>
              <a:spcAft>
                <a:spcPts val="0"/>
              </a:spcAft>
              <a:buNone/>
            </a:pPr>
            <a:r>
              <a:rPr lang="en"/>
              <a:t>Group*</a:t>
            </a:r>
            <a:endParaRPr/>
          </a:p>
        </p:txBody>
      </p:sp>
      <p:sp>
        <p:nvSpPr>
          <p:cNvPr id="94" name="Google Shape;94;p17"/>
          <p:cNvSpPr txBox="1"/>
          <p:nvPr/>
        </p:nvSpPr>
        <p:spPr>
          <a:xfrm>
            <a:off x="3424200" y="1332450"/>
            <a:ext cx="949200" cy="41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Countries</a:t>
            </a:r>
            <a:endParaRPr/>
          </a:p>
        </p:txBody>
      </p:sp>
      <p:pic>
        <p:nvPicPr>
          <p:cNvPr id="95" name="Google Shape;95;p17"/>
          <p:cNvPicPr preferRelativeResize="0"/>
          <p:nvPr/>
        </p:nvPicPr>
        <p:blipFill>
          <a:blip r:embed="rId5">
            <a:alphaModFix/>
          </a:blip>
          <a:stretch>
            <a:fillRect/>
          </a:stretch>
        </p:blipFill>
        <p:spPr>
          <a:xfrm>
            <a:off x="744118" y="1735854"/>
            <a:ext cx="3485921" cy="2048474"/>
          </a:xfrm>
          <a:prstGeom prst="rect">
            <a:avLst/>
          </a:prstGeom>
          <a:noFill/>
          <a:ln>
            <a:noFill/>
          </a:ln>
        </p:spPr>
      </p:pic>
      <p:cxnSp>
        <p:nvCxnSpPr>
          <p:cNvPr id="96" name="Google Shape;96;p17"/>
          <p:cNvCxnSpPr/>
          <p:nvPr/>
        </p:nvCxnSpPr>
        <p:spPr>
          <a:xfrm rot="-5400000" flipH="1">
            <a:off x="3420600" y="2164725"/>
            <a:ext cx="1333800" cy="377400"/>
          </a:xfrm>
          <a:prstGeom prst="bentConnector3">
            <a:avLst>
              <a:gd name="adj1" fmla="val 25264"/>
            </a:avLst>
          </a:prstGeom>
          <a:noFill/>
          <a:ln w="9525" cap="flat" cmpd="sng">
            <a:solidFill>
              <a:srgbClr val="999999"/>
            </a:solidFill>
            <a:prstDash val="solid"/>
            <a:round/>
            <a:headEnd type="none" w="med" len="med"/>
            <a:tailEnd type="none" w="med" len="med"/>
          </a:ln>
        </p:spPr>
      </p:cxnSp>
      <p:cxnSp>
        <p:nvCxnSpPr>
          <p:cNvPr id="97" name="Google Shape;97;p17"/>
          <p:cNvCxnSpPr/>
          <p:nvPr/>
        </p:nvCxnSpPr>
        <p:spPr>
          <a:xfrm rot="10800000">
            <a:off x="3898800" y="1686525"/>
            <a:ext cx="0" cy="282300"/>
          </a:xfrm>
          <a:prstGeom prst="straightConnector1">
            <a:avLst/>
          </a:prstGeom>
          <a:noFill/>
          <a:ln w="9525" cap="flat" cmpd="sng">
            <a:solidFill>
              <a:srgbClr val="999999"/>
            </a:solidFill>
            <a:prstDash val="solid"/>
            <a:round/>
            <a:headEnd type="none" w="med" len="med"/>
            <a:tailEnd type="triangle" w="med" len="med"/>
          </a:ln>
        </p:spPr>
      </p:cxnSp>
      <p:pic>
        <p:nvPicPr>
          <p:cNvPr id="98" name="Google Shape;98;p17"/>
          <p:cNvPicPr preferRelativeResize="0"/>
          <p:nvPr/>
        </p:nvPicPr>
        <p:blipFill>
          <a:blip r:embed="rId6">
            <a:alphaModFix/>
          </a:blip>
          <a:stretch>
            <a:fillRect/>
          </a:stretch>
        </p:blipFill>
        <p:spPr>
          <a:xfrm>
            <a:off x="4924528" y="2222210"/>
            <a:ext cx="1558210" cy="760504"/>
          </a:xfrm>
          <a:prstGeom prst="rect">
            <a:avLst/>
          </a:prstGeom>
          <a:noFill/>
          <a:ln>
            <a:noFill/>
          </a:ln>
        </p:spPr>
      </p:pic>
      <p:pic>
        <p:nvPicPr>
          <p:cNvPr id="99" name="Google Shape;99;p17"/>
          <p:cNvPicPr preferRelativeResize="0"/>
          <p:nvPr/>
        </p:nvPicPr>
        <p:blipFill>
          <a:blip r:embed="rId7">
            <a:alphaModFix/>
          </a:blip>
          <a:stretch>
            <a:fillRect/>
          </a:stretch>
        </p:blipFill>
        <p:spPr>
          <a:xfrm>
            <a:off x="4924543" y="3166221"/>
            <a:ext cx="1558210" cy="760500"/>
          </a:xfrm>
          <a:prstGeom prst="rect">
            <a:avLst/>
          </a:prstGeom>
          <a:noFill/>
          <a:ln>
            <a:noFill/>
          </a:ln>
        </p:spPr>
      </p:pic>
      <p:pic>
        <p:nvPicPr>
          <p:cNvPr id="100" name="Google Shape;100;p17"/>
          <p:cNvPicPr preferRelativeResize="0"/>
          <p:nvPr/>
        </p:nvPicPr>
        <p:blipFill>
          <a:blip r:embed="rId8">
            <a:alphaModFix/>
          </a:blip>
          <a:stretch>
            <a:fillRect/>
          </a:stretch>
        </p:blipFill>
        <p:spPr>
          <a:xfrm>
            <a:off x="4924543" y="1278200"/>
            <a:ext cx="1558189" cy="760496"/>
          </a:xfrm>
          <a:prstGeom prst="rect">
            <a:avLst/>
          </a:prstGeom>
          <a:noFill/>
          <a:ln>
            <a:noFill/>
          </a:ln>
        </p:spPr>
      </p:pic>
      <p:cxnSp>
        <p:nvCxnSpPr>
          <p:cNvPr id="101" name="Google Shape;101;p17"/>
          <p:cNvCxnSpPr>
            <a:stCxn id="100" idx="2"/>
            <a:endCxn id="98" idx="0"/>
          </p:cNvCxnSpPr>
          <p:nvPr/>
        </p:nvCxnSpPr>
        <p:spPr>
          <a:xfrm>
            <a:off x="5703637" y="2038696"/>
            <a:ext cx="0" cy="183600"/>
          </a:xfrm>
          <a:prstGeom prst="straightConnector1">
            <a:avLst/>
          </a:prstGeom>
          <a:noFill/>
          <a:ln w="9525" cap="flat" cmpd="sng">
            <a:solidFill>
              <a:srgbClr val="FF9900"/>
            </a:solidFill>
            <a:prstDash val="solid"/>
            <a:round/>
            <a:headEnd type="none" w="med" len="med"/>
            <a:tailEnd type="triangle" w="med" len="med"/>
          </a:ln>
        </p:spPr>
      </p:cxnSp>
      <p:cxnSp>
        <p:nvCxnSpPr>
          <p:cNvPr id="102" name="Google Shape;102;p17"/>
          <p:cNvCxnSpPr/>
          <p:nvPr/>
        </p:nvCxnSpPr>
        <p:spPr>
          <a:xfrm>
            <a:off x="5703648" y="2982706"/>
            <a:ext cx="0" cy="183600"/>
          </a:xfrm>
          <a:prstGeom prst="straightConnector1">
            <a:avLst/>
          </a:prstGeom>
          <a:noFill/>
          <a:ln w="9525" cap="flat" cmpd="sng">
            <a:solidFill>
              <a:srgbClr val="FF9900"/>
            </a:solidFill>
            <a:prstDash val="solid"/>
            <a:round/>
            <a:headEnd type="none" w="med" len="med"/>
            <a:tailEnd type="triangle" w="med" len="med"/>
          </a:ln>
        </p:spPr>
      </p:cxnSp>
      <p:sp>
        <p:nvSpPr>
          <p:cNvPr id="103" name="Google Shape;103;p17"/>
          <p:cNvSpPr txBox="1"/>
          <p:nvPr/>
        </p:nvSpPr>
        <p:spPr>
          <a:xfrm rot="5400000">
            <a:off x="5178085" y="3854423"/>
            <a:ext cx="11874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9900"/>
                </a:solidFill>
              </a:rPr>
              <a:t>...</a:t>
            </a:r>
            <a:endParaRPr>
              <a:solidFill>
                <a:srgbClr val="FF9900"/>
              </a:solidFill>
            </a:endParaRPr>
          </a:p>
        </p:txBody>
      </p:sp>
      <p:sp>
        <p:nvSpPr>
          <p:cNvPr id="104" name="Google Shape;104;p17"/>
          <p:cNvSpPr txBox="1"/>
          <p:nvPr/>
        </p:nvSpPr>
        <p:spPr>
          <a:xfrm>
            <a:off x="491900" y="4413000"/>
            <a:ext cx="8193300" cy="310800"/>
          </a:xfrm>
          <a:prstGeom prst="rect">
            <a:avLst/>
          </a:prstGeom>
          <a:noFill/>
          <a:ln>
            <a:noFill/>
          </a:ln>
        </p:spPr>
        <p:txBody>
          <a:bodyPr spcFirstLastPara="1" wrap="square" lIns="91425" tIns="91425" rIns="91425" bIns="91425" anchor="ctr" anchorCtr="0">
            <a:noAutofit/>
          </a:bodyPr>
          <a:lstStyle/>
          <a:p>
            <a:pPr marL="0" lvl="0" indent="0" algn="l" rtl="0">
              <a:lnSpc>
                <a:spcPct val="114000"/>
              </a:lnSpc>
              <a:spcBef>
                <a:spcPts val="0"/>
              </a:spcBef>
              <a:spcAft>
                <a:spcPts val="0"/>
              </a:spcAft>
              <a:buNone/>
            </a:pPr>
            <a:r>
              <a:rPr lang="en" sz="900">
                <a:solidFill>
                  <a:schemeClr val="dk2"/>
                </a:solidFill>
              </a:rPr>
              <a:t>* Group by educational indicators, government policies and key macroeconomic/demographic measures at the global, regional and country level, for Female and Male and both genders. </a:t>
            </a:r>
            <a:endParaRPr sz="900">
              <a:solidFill>
                <a:schemeClr val="dk2"/>
              </a:solidFill>
            </a:endParaRPr>
          </a:p>
        </p:txBody>
      </p:sp>
      <p:sp>
        <p:nvSpPr>
          <p:cNvPr id="105" name="Google Shape;105;p17"/>
          <p:cNvSpPr txBox="1"/>
          <p:nvPr/>
        </p:nvSpPr>
        <p:spPr>
          <a:xfrm rot="5400000">
            <a:off x="7006885" y="3854423"/>
            <a:ext cx="11874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999999"/>
                </a:solidFill>
              </a:rPr>
              <a:t>...</a:t>
            </a:r>
            <a:endParaRPr>
              <a:solidFill>
                <a:srgbClr val="999999"/>
              </a:solidFill>
            </a:endParaRPr>
          </a:p>
        </p:txBody>
      </p:sp>
      <p:cxnSp>
        <p:nvCxnSpPr>
          <p:cNvPr id="106" name="Google Shape;106;p17"/>
          <p:cNvCxnSpPr/>
          <p:nvPr/>
        </p:nvCxnSpPr>
        <p:spPr>
          <a:xfrm>
            <a:off x="7532437" y="2038696"/>
            <a:ext cx="0" cy="183600"/>
          </a:xfrm>
          <a:prstGeom prst="straightConnector1">
            <a:avLst/>
          </a:prstGeom>
          <a:noFill/>
          <a:ln w="9525" cap="flat" cmpd="sng">
            <a:solidFill>
              <a:srgbClr val="999999"/>
            </a:solidFill>
            <a:prstDash val="solid"/>
            <a:round/>
            <a:headEnd type="none" w="med" len="med"/>
            <a:tailEnd type="triangle" w="med" len="med"/>
          </a:ln>
        </p:spPr>
      </p:cxnSp>
      <p:cxnSp>
        <p:nvCxnSpPr>
          <p:cNvPr id="107" name="Google Shape;107;p17"/>
          <p:cNvCxnSpPr/>
          <p:nvPr/>
        </p:nvCxnSpPr>
        <p:spPr>
          <a:xfrm>
            <a:off x="7532448" y="2982706"/>
            <a:ext cx="0" cy="183600"/>
          </a:xfrm>
          <a:prstGeom prst="straightConnector1">
            <a:avLst/>
          </a:prstGeom>
          <a:noFill/>
          <a:ln w="9525" cap="flat" cmpd="sng">
            <a:solidFill>
              <a:srgbClr val="999999"/>
            </a:solidFill>
            <a:prstDash val="solid"/>
            <a:round/>
            <a:headEnd type="none" w="med" len="med"/>
            <a:tailEnd type="triangle" w="med" len="med"/>
          </a:ln>
        </p:spPr>
      </p:cxnSp>
      <p:pic>
        <p:nvPicPr>
          <p:cNvPr id="108" name="Google Shape;108;p17"/>
          <p:cNvPicPr preferRelativeResize="0"/>
          <p:nvPr/>
        </p:nvPicPr>
        <p:blipFill>
          <a:blip r:embed="rId9">
            <a:alphaModFix/>
          </a:blip>
          <a:stretch>
            <a:fillRect/>
          </a:stretch>
        </p:blipFill>
        <p:spPr>
          <a:xfrm>
            <a:off x="6552030" y="1278200"/>
            <a:ext cx="1960794" cy="760500"/>
          </a:xfrm>
          <a:prstGeom prst="rect">
            <a:avLst/>
          </a:prstGeom>
          <a:noFill/>
          <a:ln>
            <a:noFill/>
          </a:ln>
        </p:spPr>
      </p:pic>
      <p:pic>
        <p:nvPicPr>
          <p:cNvPr id="109" name="Google Shape;109;p17"/>
          <p:cNvPicPr preferRelativeResize="0"/>
          <p:nvPr/>
        </p:nvPicPr>
        <p:blipFill>
          <a:blip r:embed="rId10">
            <a:alphaModFix/>
          </a:blip>
          <a:stretch>
            <a:fillRect/>
          </a:stretch>
        </p:blipFill>
        <p:spPr>
          <a:xfrm>
            <a:off x="6551953" y="2222200"/>
            <a:ext cx="1960871" cy="760525"/>
          </a:xfrm>
          <a:prstGeom prst="rect">
            <a:avLst/>
          </a:prstGeom>
          <a:noFill/>
          <a:ln>
            <a:noFill/>
          </a:ln>
        </p:spPr>
      </p:pic>
      <p:pic>
        <p:nvPicPr>
          <p:cNvPr id="110" name="Google Shape;110;p17"/>
          <p:cNvPicPr preferRelativeResize="0"/>
          <p:nvPr/>
        </p:nvPicPr>
        <p:blipFill>
          <a:blip r:embed="rId11">
            <a:alphaModFix/>
          </a:blip>
          <a:stretch>
            <a:fillRect/>
          </a:stretch>
        </p:blipFill>
        <p:spPr>
          <a:xfrm>
            <a:off x="6552012" y="3166300"/>
            <a:ext cx="1960775" cy="760500"/>
          </a:xfrm>
          <a:prstGeom prst="rect">
            <a:avLst/>
          </a:prstGeom>
          <a:noFill/>
          <a:ln>
            <a:noFill/>
          </a:ln>
        </p:spPr>
      </p:pic>
      <p:pic>
        <p:nvPicPr>
          <p:cNvPr id="111" name="Google Shape;111;p17"/>
          <p:cNvPicPr preferRelativeResize="0"/>
          <p:nvPr/>
        </p:nvPicPr>
        <p:blipFill>
          <a:blip r:embed="rId12">
            <a:alphaModFix/>
          </a:blip>
          <a:stretch>
            <a:fillRect/>
          </a:stretch>
        </p:blipFill>
        <p:spPr>
          <a:xfrm>
            <a:off x="744125" y="1149475"/>
            <a:ext cx="1000902" cy="388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1 - Sample Testing Plan</a:t>
            </a:r>
            <a:endParaRPr sz="2400">
              <a:solidFill>
                <a:schemeClr val="dk2"/>
              </a:solidFill>
            </a:endParaRPr>
          </a:p>
        </p:txBody>
      </p:sp>
      <p:sp>
        <p:nvSpPr>
          <p:cNvPr id="117" name="Google Shape;117;p18"/>
          <p:cNvSpPr txBox="1">
            <a:spLocks noGrp="1"/>
          </p:cNvSpPr>
          <p:nvPr>
            <p:ph type="body" idx="1"/>
          </p:nvPr>
        </p:nvSpPr>
        <p:spPr>
          <a:xfrm>
            <a:off x="311700" y="1086525"/>
            <a:ext cx="7244100" cy="3450600"/>
          </a:xfrm>
          <a:prstGeom prst="rect">
            <a:avLst/>
          </a:prstGeom>
        </p:spPr>
        <p:txBody>
          <a:bodyPr spcFirstLastPara="1" wrap="square" lIns="91425" tIns="91425" rIns="91425" bIns="91425" anchor="t" anchorCtr="0">
            <a:noAutofit/>
          </a:bodyPr>
          <a:lstStyle/>
          <a:p>
            <a:pPr marL="457200" lvl="0" indent="-342900" algn="l" rtl="0">
              <a:lnSpc>
                <a:spcPct val="114000"/>
              </a:lnSpc>
              <a:spcBef>
                <a:spcPts val="0"/>
              </a:spcBef>
              <a:spcAft>
                <a:spcPts val="0"/>
              </a:spcAft>
              <a:buSzPts val="1800"/>
              <a:buChar char="●"/>
            </a:pPr>
            <a:r>
              <a:rPr lang="en"/>
              <a:t>Identify the group of countries, which has the most data points available.</a:t>
            </a:r>
            <a:endParaRPr/>
          </a:p>
          <a:p>
            <a:pPr marL="457200" lvl="0" indent="-342900" algn="l" rtl="0">
              <a:lnSpc>
                <a:spcPct val="114000"/>
              </a:lnSpc>
              <a:spcBef>
                <a:spcPts val="600"/>
              </a:spcBef>
              <a:spcAft>
                <a:spcPts val="0"/>
              </a:spcAft>
              <a:buSzPts val="1800"/>
              <a:buChar char="●"/>
            </a:pPr>
            <a:r>
              <a:rPr lang="en"/>
              <a:t>Identify the group of features/indicators, which is subject matter and has most data points.</a:t>
            </a:r>
            <a:endParaRPr/>
          </a:p>
          <a:p>
            <a:pPr marL="457200" lvl="0" indent="-342900" algn="l" rtl="0">
              <a:lnSpc>
                <a:spcPct val="114000"/>
              </a:lnSpc>
              <a:spcBef>
                <a:spcPts val="600"/>
              </a:spcBef>
              <a:spcAft>
                <a:spcPts val="600"/>
              </a:spcAft>
              <a:buSzPts val="1800"/>
              <a:buChar char="●"/>
            </a:pPr>
            <a:r>
              <a:rPr lang="en"/>
              <a:t>Identify the trends of feature availability, when slide years from 1970 to 2017. </a:t>
            </a:r>
            <a:endParaRPr/>
          </a:p>
        </p:txBody>
      </p:sp>
      <p:pic>
        <p:nvPicPr>
          <p:cNvPr id="118" name="Google Shape;118;p18"/>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119" name="Google Shape;119;p18"/>
          <p:cNvPicPr preferRelativeResize="0"/>
          <p:nvPr/>
        </p:nvPicPr>
        <p:blipFill>
          <a:blip r:embed="rId4">
            <a:alphaModFix/>
          </a:blip>
          <a:stretch>
            <a:fillRect/>
          </a:stretch>
        </p:blipFill>
        <p:spPr>
          <a:xfrm>
            <a:off x="0" y="570553"/>
            <a:ext cx="9177098" cy="19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2 - Discover Distributions</a:t>
            </a:r>
            <a:endParaRPr sz="2400">
              <a:solidFill>
                <a:schemeClr val="dk2"/>
              </a:solidFill>
            </a:endParaRPr>
          </a:p>
        </p:txBody>
      </p:sp>
      <p:pic>
        <p:nvPicPr>
          <p:cNvPr id="125" name="Google Shape;125;p19"/>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126" name="Google Shape;126;p19"/>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127" name="Google Shape;127;p19"/>
          <p:cNvSpPr txBox="1">
            <a:spLocks noGrp="1"/>
          </p:cNvSpPr>
          <p:nvPr>
            <p:ph type="body" idx="1"/>
          </p:nvPr>
        </p:nvSpPr>
        <p:spPr>
          <a:xfrm>
            <a:off x="311700" y="707450"/>
            <a:ext cx="8520600" cy="3829800"/>
          </a:xfrm>
          <a:prstGeom prst="rect">
            <a:avLst/>
          </a:prstGeom>
        </p:spPr>
        <p:txBody>
          <a:bodyPr spcFirstLastPara="1" wrap="square" lIns="91425" tIns="91425" rIns="91425" bIns="91425" anchor="t" anchorCtr="0">
            <a:noAutofit/>
          </a:bodyPr>
          <a:lstStyle/>
          <a:p>
            <a:pPr marL="0" lvl="0" indent="0" algn="l" rtl="0">
              <a:lnSpc>
                <a:spcPct val="112000"/>
              </a:lnSpc>
              <a:spcBef>
                <a:spcPts val="0"/>
              </a:spcBef>
              <a:spcAft>
                <a:spcPts val="0"/>
              </a:spcAft>
              <a:buNone/>
            </a:pPr>
            <a:r>
              <a:rPr lang="en" b="1"/>
              <a:t>Discover distributions of primary educational attainment among countries and regions by high level demographics, such as overall population and gender</a:t>
            </a:r>
            <a:endParaRPr b="1"/>
          </a:p>
          <a:p>
            <a:pPr marL="0" lvl="0" indent="0" algn="l" rtl="0">
              <a:lnSpc>
                <a:spcPct val="100000"/>
              </a:lnSpc>
              <a:spcBef>
                <a:spcPts val="2000"/>
              </a:spcBef>
              <a:spcAft>
                <a:spcPts val="0"/>
              </a:spcAft>
              <a:buNone/>
            </a:pPr>
            <a:r>
              <a:rPr lang="en" b="1">
                <a:solidFill>
                  <a:schemeClr val="accent5"/>
                </a:solidFill>
              </a:rPr>
              <a:t>Subtasks:</a:t>
            </a:r>
            <a:endParaRPr b="1">
              <a:solidFill>
                <a:schemeClr val="accent5"/>
              </a:solidFill>
            </a:endParaRPr>
          </a:p>
          <a:p>
            <a:pPr marL="914400" lvl="0" indent="-342900" algn="l" rtl="0">
              <a:lnSpc>
                <a:spcPct val="100000"/>
              </a:lnSpc>
              <a:spcBef>
                <a:spcPts val="800"/>
              </a:spcBef>
              <a:spcAft>
                <a:spcPts val="0"/>
              </a:spcAft>
              <a:buSzPts val="1800"/>
              <a:buChar char="➔"/>
            </a:pPr>
            <a:r>
              <a:rPr lang="en"/>
              <a:t>Identify Distribution Outliers</a:t>
            </a:r>
            <a:endParaRPr/>
          </a:p>
          <a:p>
            <a:pPr marL="1371600" lvl="1" indent="-317500" algn="l" rtl="0">
              <a:lnSpc>
                <a:spcPct val="100000"/>
              </a:lnSpc>
              <a:spcBef>
                <a:spcPts val="800"/>
              </a:spcBef>
              <a:spcAft>
                <a:spcPts val="0"/>
              </a:spcAft>
              <a:buSzPts val="1400"/>
              <a:buChar char="◆"/>
            </a:pPr>
            <a:r>
              <a:rPr lang="en"/>
              <a:t>Regional Outliers (In Global Scope)</a:t>
            </a:r>
            <a:endParaRPr/>
          </a:p>
          <a:p>
            <a:pPr marL="1371600" lvl="1" indent="-317500" algn="l" rtl="0">
              <a:lnSpc>
                <a:spcPct val="100000"/>
              </a:lnSpc>
              <a:spcBef>
                <a:spcPts val="800"/>
              </a:spcBef>
              <a:spcAft>
                <a:spcPts val="0"/>
              </a:spcAft>
              <a:buSzPts val="1400"/>
              <a:buChar char="◆"/>
            </a:pPr>
            <a:r>
              <a:rPr lang="en"/>
              <a:t>Country Outliers (In Global Scope)</a:t>
            </a:r>
            <a:endParaRPr/>
          </a:p>
          <a:p>
            <a:pPr marL="1371600" lvl="1" indent="-317500" algn="l" rtl="0">
              <a:lnSpc>
                <a:spcPct val="100000"/>
              </a:lnSpc>
              <a:spcBef>
                <a:spcPts val="800"/>
              </a:spcBef>
              <a:spcAft>
                <a:spcPts val="0"/>
              </a:spcAft>
              <a:buSzPts val="1400"/>
              <a:buChar char="◆"/>
            </a:pPr>
            <a:r>
              <a:rPr lang="en"/>
              <a:t>Country Outliers (In Regional Scope)</a:t>
            </a:r>
            <a:endParaRPr/>
          </a:p>
          <a:p>
            <a:pPr marL="914400" lvl="0" indent="-342900" algn="l" rtl="0">
              <a:lnSpc>
                <a:spcPct val="100000"/>
              </a:lnSpc>
              <a:spcBef>
                <a:spcPts val="800"/>
              </a:spcBef>
              <a:spcAft>
                <a:spcPts val="0"/>
              </a:spcAft>
              <a:buSzPts val="1800"/>
              <a:buChar char="➔"/>
            </a:pPr>
            <a:r>
              <a:rPr lang="en"/>
              <a:t>Identify Regional Similarities</a:t>
            </a:r>
            <a:endParaRPr/>
          </a:p>
          <a:p>
            <a:pPr marL="914400" lvl="0" indent="-342900" algn="l" rtl="0">
              <a:lnSpc>
                <a:spcPct val="100000"/>
              </a:lnSpc>
              <a:spcBef>
                <a:spcPts val="800"/>
              </a:spcBef>
              <a:spcAft>
                <a:spcPts val="0"/>
              </a:spcAft>
              <a:buSzPts val="1800"/>
              <a:buChar char="➔"/>
            </a:pPr>
            <a:r>
              <a:rPr lang="en"/>
              <a:t>Generate Hypotheses</a:t>
            </a:r>
            <a:endParaRPr/>
          </a:p>
          <a:p>
            <a:pPr marL="0" lvl="0" indent="0" algn="l" rtl="0">
              <a:spcBef>
                <a:spcPts val="800"/>
              </a:spcBef>
              <a:spcAft>
                <a:spcPts val="0"/>
              </a:spcAft>
              <a:buNone/>
            </a:pPr>
            <a:endParaRPr sz="1600"/>
          </a:p>
          <a:p>
            <a:pPr marL="45720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32" name="Google Shape;132;p20"/>
          <p:cNvPicPr preferRelativeResize="0"/>
          <p:nvPr/>
        </p:nvPicPr>
        <p:blipFill rotWithShape="1">
          <a:blip r:embed="rId3">
            <a:alphaModFix/>
          </a:blip>
          <a:srcRect l="981" t="2854" r="902" b="1360"/>
          <a:stretch/>
        </p:blipFill>
        <p:spPr>
          <a:xfrm>
            <a:off x="489625" y="886988"/>
            <a:ext cx="4922336" cy="3584025"/>
          </a:xfrm>
          <a:prstGeom prst="rect">
            <a:avLst/>
          </a:prstGeom>
          <a:noFill/>
          <a:ln>
            <a:noFill/>
          </a:ln>
        </p:spPr>
      </p:pic>
      <p:sp>
        <p:nvSpPr>
          <p:cNvPr id="133" name="Google Shape;133;p20"/>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2 - Dashboard Mockup</a:t>
            </a:r>
            <a:endParaRPr sz="2400">
              <a:solidFill>
                <a:schemeClr val="dk2"/>
              </a:solidFill>
            </a:endParaRPr>
          </a:p>
        </p:txBody>
      </p:sp>
      <p:pic>
        <p:nvPicPr>
          <p:cNvPr id="134" name="Google Shape;134;p20"/>
          <p:cNvPicPr preferRelativeResize="0"/>
          <p:nvPr/>
        </p:nvPicPr>
        <p:blipFill>
          <a:blip r:embed="rId4">
            <a:alphaModFix/>
          </a:blip>
          <a:stretch>
            <a:fillRect/>
          </a:stretch>
        </p:blipFill>
        <p:spPr>
          <a:xfrm>
            <a:off x="-12325" y="4721275"/>
            <a:ext cx="9144000" cy="269825"/>
          </a:xfrm>
          <a:prstGeom prst="rect">
            <a:avLst/>
          </a:prstGeom>
          <a:noFill/>
          <a:ln>
            <a:noFill/>
          </a:ln>
        </p:spPr>
      </p:pic>
      <p:pic>
        <p:nvPicPr>
          <p:cNvPr id="135" name="Google Shape;135;p20"/>
          <p:cNvPicPr preferRelativeResize="0"/>
          <p:nvPr/>
        </p:nvPicPr>
        <p:blipFill>
          <a:blip r:embed="rId5">
            <a:alphaModFix/>
          </a:blip>
          <a:stretch>
            <a:fillRect/>
          </a:stretch>
        </p:blipFill>
        <p:spPr>
          <a:xfrm>
            <a:off x="0" y="570553"/>
            <a:ext cx="9177098" cy="19100"/>
          </a:xfrm>
          <a:prstGeom prst="rect">
            <a:avLst/>
          </a:prstGeom>
          <a:noFill/>
          <a:ln>
            <a:noFill/>
          </a:ln>
        </p:spPr>
      </p:pic>
      <p:sp>
        <p:nvSpPr>
          <p:cNvPr id="136" name="Google Shape;136;p20"/>
          <p:cNvSpPr txBox="1"/>
          <p:nvPr/>
        </p:nvSpPr>
        <p:spPr>
          <a:xfrm>
            <a:off x="5747063" y="1416050"/>
            <a:ext cx="7896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666666"/>
                </a:solidFill>
              </a:rPr>
              <a:t>Current </a:t>
            </a:r>
            <a:endParaRPr sz="1200" b="1">
              <a:solidFill>
                <a:srgbClr val="666666"/>
              </a:solidFill>
            </a:endParaRPr>
          </a:p>
          <a:p>
            <a:pPr marL="0" lvl="0" indent="0" algn="ctr" rtl="0">
              <a:spcBef>
                <a:spcPts val="0"/>
              </a:spcBef>
              <a:spcAft>
                <a:spcPts val="0"/>
              </a:spcAft>
              <a:buNone/>
            </a:pPr>
            <a:r>
              <a:rPr lang="en" sz="1200" b="1">
                <a:solidFill>
                  <a:srgbClr val="666666"/>
                </a:solidFill>
              </a:rPr>
              <a:t>Iteration</a:t>
            </a:r>
            <a:endParaRPr sz="1200" b="1">
              <a:solidFill>
                <a:srgbClr val="666666"/>
              </a:solidFill>
            </a:endParaRPr>
          </a:p>
        </p:txBody>
      </p:sp>
      <p:sp>
        <p:nvSpPr>
          <p:cNvPr id="137" name="Google Shape;137;p20"/>
          <p:cNvSpPr txBox="1"/>
          <p:nvPr/>
        </p:nvSpPr>
        <p:spPr>
          <a:xfrm>
            <a:off x="6771325" y="1083225"/>
            <a:ext cx="2061000" cy="144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666666"/>
              </a:solidFill>
            </a:endParaRPr>
          </a:p>
          <a:p>
            <a:pPr marL="246888" lvl="0" indent="-213359" algn="l" rtl="0">
              <a:spcBef>
                <a:spcPts val="0"/>
              </a:spcBef>
              <a:spcAft>
                <a:spcPts val="0"/>
              </a:spcAft>
              <a:buClr>
                <a:srgbClr val="666666"/>
              </a:buClr>
              <a:buSzPts val="1200"/>
              <a:buChar char="●"/>
            </a:pPr>
            <a:r>
              <a:rPr lang="en" sz="1200">
                <a:solidFill>
                  <a:srgbClr val="666666"/>
                </a:solidFill>
              </a:rPr>
              <a:t>Unlinked dynamic visualizations</a:t>
            </a:r>
            <a:endParaRPr sz="1200">
              <a:solidFill>
                <a:srgbClr val="666666"/>
              </a:solidFill>
            </a:endParaRPr>
          </a:p>
          <a:p>
            <a:pPr marL="246888" lvl="0" indent="-213359" algn="l" rtl="0">
              <a:spcBef>
                <a:spcPts val="1000"/>
              </a:spcBef>
              <a:spcAft>
                <a:spcPts val="1000"/>
              </a:spcAft>
              <a:buClr>
                <a:srgbClr val="666666"/>
              </a:buClr>
              <a:buSzPts val="1200"/>
              <a:buChar char="●"/>
            </a:pPr>
            <a:r>
              <a:rPr lang="en" sz="1200">
                <a:solidFill>
                  <a:srgbClr val="666666"/>
                </a:solidFill>
              </a:rPr>
              <a:t>Allows users to select desired indicators and brush over regions of interest</a:t>
            </a:r>
            <a:endParaRPr sz="1200">
              <a:solidFill>
                <a:srgbClr val="666666"/>
              </a:solidFill>
            </a:endParaRPr>
          </a:p>
        </p:txBody>
      </p:sp>
      <p:sp>
        <p:nvSpPr>
          <p:cNvPr id="138" name="Google Shape;138;p20"/>
          <p:cNvSpPr txBox="1"/>
          <p:nvPr/>
        </p:nvSpPr>
        <p:spPr>
          <a:xfrm>
            <a:off x="5689100" y="3068650"/>
            <a:ext cx="931200" cy="64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5"/>
                </a:solidFill>
              </a:rPr>
              <a:t>Future </a:t>
            </a:r>
            <a:endParaRPr sz="1200" b="1">
              <a:solidFill>
                <a:schemeClr val="accent5"/>
              </a:solidFill>
            </a:endParaRPr>
          </a:p>
          <a:p>
            <a:pPr marL="0" lvl="0" indent="0" algn="ctr" rtl="0">
              <a:spcBef>
                <a:spcPts val="0"/>
              </a:spcBef>
              <a:spcAft>
                <a:spcPts val="0"/>
              </a:spcAft>
              <a:buNone/>
            </a:pPr>
            <a:r>
              <a:rPr lang="en" sz="1200" b="1">
                <a:solidFill>
                  <a:schemeClr val="accent5"/>
                </a:solidFill>
              </a:rPr>
              <a:t>Iterations</a:t>
            </a:r>
            <a:endParaRPr sz="1200" b="1">
              <a:solidFill>
                <a:schemeClr val="accent5"/>
              </a:solidFill>
            </a:endParaRPr>
          </a:p>
        </p:txBody>
      </p:sp>
      <p:sp>
        <p:nvSpPr>
          <p:cNvPr id="139" name="Google Shape;139;p20"/>
          <p:cNvSpPr txBox="1"/>
          <p:nvPr/>
        </p:nvSpPr>
        <p:spPr>
          <a:xfrm>
            <a:off x="6771325" y="2641650"/>
            <a:ext cx="2169900" cy="1557300"/>
          </a:xfrm>
          <a:prstGeom prst="rect">
            <a:avLst/>
          </a:prstGeom>
          <a:noFill/>
          <a:ln>
            <a:noFill/>
          </a:ln>
        </p:spPr>
        <p:txBody>
          <a:bodyPr spcFirstLastPara="1" wrap="square" lIns="91425" tIns="91425" rIns="91425" bIns="91425" anchor="t" anchorCtr="0">
            <a:noAutofit/>
          </a:bodyPr>
          <a:lstStyle/>
          <a:p>
            <a:pPr marL="246888" marR="0" lvl="0" indent="-213359" algn="l" rtl="0">
              <a:lnSpc>
                <a:spcPct val="100000"/>
              </a:lnSpc>
              <a:spcBef>
                <a:spcPts val="0"/>
              </a:spcBef>
              <a:spcAft>
                <a:spcPts val="0"/>
              </a:spcAft>
              <a:buClr>
                <a:schemeClr val="accent5"/>
              </a:buClr>
              <a:buSzPts val="1200"/>
              <a:buFont typeface="Arial"/>
              <a:buChar char="●"/>
            </a:pPr>
            <a:r>
              <a:rPr lang="en" sz="1200">
                <a:solidFill>
                  <a:schemeClr val="accent5"/>
                </a:solidFill>
              </a:rPr>
              <a:t>Reversible linked highlighting</a:t>
            </a:r>
            <a:endParaRPr sz="1200">
              <a:solidFill>
                <a:schemeClr val="accent5"/>
              </a:solidFill>
            </a:endParaRPr>
          </a:p>
          <a:p>
            <a:pPr marL="400050" marR="0" lvl="1" indent="-304800" algn="l" rtl="0">
              <a:lnSpc>
                <a:spcPct val="100000"/>
              </a:lnSpc>
              <a:spcBef>
                <a:spcPts val="600"/>
              </a:spcBef>
              <a:spcAft>
                <a:spcPts val="0"/>
              </a:spcAft>
              <a:buClr>
                <a:schemeClr val="accent5"/>
              </a:buClr>
              <a:buSzPts val="1200"/>
              <a:buChar char="○"/>
            </a:pPr>
            <a:r>
              <a:rPr lang="en" sz="1200">
                <a:solidFill>
                  <a:schemeClr val="accent5"/>
                </a:solidFill>
              </a:rPr>
              <a:t>Select region on map to discover regional outliers on box plots</a:t>
            </a:r>
            <a:endParaRPr sz="1200">
              <a:solidFill>
                <a:schemeClr val="accent5"/>
              </a:solidFill>
            </a:endParaRPr>
          </a:p>
          <a:p>
            <a:pPr marL="400050" marR="0" lvl="1" indent="-304800" algn="l" rtl="0">
              <a:lnSpc>
                <a:spcPct val="100000"/>
              </a:lnSpc>
              <a:spcBef>
                <a:spcPts val="300"/>
              </a:spcBef>
              <a:spcAft>
                <a:spcPts val="300"/>
              </a:spcAft>
              <a:buClr>
                <a:schemeClr val="accent5"/>
              </a:buClr>
              <a:buSzPts val="1200"/>
              <a:buChar char="○"/>
            </a:pPr>
            <a:r>
              <a:rPr lang="en" sz="1200">
                <a:solidFill>
                  <a:schemeClr val="accent5"/>
                </a:solidFill>
              </a:rPr>
              <a:t>Brush box plots to see if outlying regions exist</a:t>
            </a:r>
            <a:endParaRPr sz="1200">
              <a:solidFill>
                <a:schemeClr val="accent5"/>
              </a:solidFill>
            </a:endParaRPr>
          </a:p>
        </p:txBody>
      </p:sp>
      <p:sp>
        <p:nvSpPr>
          <p:cNvPr id="140" name="Google Shape;140;p20"/>
          <p:cNvSpPr/>
          <p:nvPr/>
        </p:nvSpPr>
        <p:spPr>
          <a:xfrm>
            <a:off x="421400" y="766300"/>
            <a:ext cx="5091000" cy="3870600"/>
          </a:xfrm>
          <a:prstGeom prst="roundRect">
            <a:avLst>
              <a:gd name="adj" fmla="val 5143"/>
            </a:avLst>
          </a:prstGeom>
          <a:solidFill>
            <a:srgbClr val="FF0000">
              <a:alpha val="0"/>
            </a:srgbClr>
          </a:solidFill>
          <a:ln w="9525" cap="flat" cmpd="sng">
            <a:solidFill>
              <a:schemeClr val="accent5"/>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 name="Google Shape;141;p20"/>
          <p:cNvCxnSpPr/>
          <p:nvPr/>
        </p:nvCxnSpPr>
        <p:spPr>
          <a:xfrm>
            <a:off x="6758325" y="847275"/>
            <a:ext cx="19800" cy="3758100"/>
          </a:xfrm>
          <a:prstGeom prst="straightConnector1">
            <a:avLst/>
          </a:prstGeom>
          <a:noFill/>
          <a:ln w="9525" cap="flat" cmpd="sng">
            <a:solidFill>
              <a:srgbClr val="B7B7B7"/>
            </a:solidFill>
            <a:prstDash val="dash"/>
            <a:round/>
            <a:headEnd type="none" w="med" len="med"/>
            <a:tailEnd type="none" w="med" len="med"/>
          </a:ln>
        </p:spPr>
      </p:cxnSp>
      <p:cxnSp>
        <p:nvCxnSpPr>
          <p:cNvPr id="142" name="Google Shape;142;p20"/>
          <p:cNvCxnSpPr/>
          <p:nvPr/>
        </p:nvCxnSpPr>
        <p:spPr>
          <a:xfrm>
            <a:off x="5741000" y="2625400"/>
            <a:ext cx="827400" cy="0"/>
          </a:xfrm>
          <a:prstGeom prst="straightConnector1">
            <a:avLst/>
          </a:prstGeom>
          <a:noFill/>
          <a:ln w="9525" cap="flat" cmpd="sng">
            <a:solidFill>
              <a:srgbClr val="B7B7B7"/>
            </a:solidFill>
            <a:prstDash val="dash"/>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1"/>
          <p:cNvSpPr txBox="1">
            <a:spLocks noGrp="1"/>
          </p:cNvSpPr>
          <p:nvPr>
            <p:ph type="title"/>
          </p:nvPr>
        </p:nvSpPr>
        <p:spPr>
          <a:xfrm>
            <a:off x="311700" y="64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173A38"/>
                </a:solidFill>
              </a:rPr>
              <a:t>Task 2 - Sample Testing Plan</a:t>
            </a:r>
            <a:endParaRPr sz="2400">
              <a:solidFill>
                <a:schemeClr val="dk2"/>
              </a:solidFill>
            </a:endParaRPr>
          </a:p>
        </p:txBody>
      </p:sp>
      <p:pic>
        <p:nvPicPr>
          <p:cNvPr id="148" name="Google Shape;148;p21"/>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149" name="Google Shape;149;p21"/>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150" name="Google Shape;150;p21"/>
          <p:cNvSpPr txBox="1">
            <a:spLocks noGrp="1"/>
          </p:cNvSpPr>
          <p:nvPr>
            <p:ph type="body" idx="1"/>
          </p:nvPr>
        </p:nvSpPr>
        <p:spPr>
          <a:xfrm>
            <a:off x="311700" y="631250"/>
            <a:ext cx="8520600" cy="3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Example Task List:</a:t>
            </a:r>
            <a:endParaRPr sz="1600" b="1"/>
          </a:p>
          <a:p>
            <a:pPr marL="914400" lvl="0" indent="-317500" algn="l" rtl="0">
              <a:lnSpc>
                <a:spcPct val="100000"/>
              </a:lnSpc>
              <a:spcBef>
                <a:spcPts val="1600"/>
              </a:spcBef>
              <a:spcAft>
                <a:spcPts val="0"/>
              </a:spcAft>
              <a:buSzPts val="1400"/>
              <a:buChar char="●"/>
            </a:pPr>
            <a:r>
              <a:rPr lang="en" sz="1400"/>
              <a:t>Identify a region that is a global outlier with respect to primary education net enrollment rate for both sexes.</a:t>
            </a:r>
            <a:endParaRPr sz="1400"/>
          </a:p>
          <a:p>
            <a:pPr marL="914400" lvl="0" indent="-317500" algn="l" rtl="0">
              <a:lnSpc>
                <a:spcPct val="100000"/>
              </a:lnSpc>
              <a:spcBef>
                <a:spcPts val="600"/>
              </a:spcBef>
              <a:spcAft>
                <a:spcPts val="0"/>
              </a:spcAft>
              <a:buSzPts val="1400"/>
              <a:buChar char="●"/>
            </a:pPr>
            <a:r>
              <a:rPr lang="en" sz="1400"/>
              <a:t>Identify a South American country that is a regional outlier with respect to a primary education indicator.</a:t>
            </a:r>
            <a:endParaRPr sz="1400"/>
          </a:p>
          <a:p>
            <a:pPr marL="914400" lvl="0" indent="-317500" algn="l" rtl="0">
              <a:lnSpc>
                <a:spcPct val="100000"/>
              </a:lnSpc>
              <a:spcBef>
                <a:spcPts val="600"/>
              </a:spcBef>
              <a:spcAft>
                <a:spcPts val="0"/>
              </a:spcAft>
              <a:buSzPts val="1400"/>
              <a:buChar char="●"/>
            </a:pPr>
            <a:r>
              <a:rPr lang="en" sz="1400"/>
              <a:t>Identify an Asian country that is a regional outlier with respect to child survival rate through their primary educational years.</a:t>
            </a:r>
            <a:endParaRPr sz="1400"/>
          </a:p>
          <a:p>
            <a:pPr marL="914400" lvl="0" indent="-317500" algn="l" rtl="0">
              <a:lnSpc>
                <a:spcPct val="100000"/>
              </a:lnSpc>
              <a:spcBef>
                <a:spcPts val="600"/>
              </a:spcBef>
              <a:spcAft>
                <a:spcPts val="0"/>
              </a:spcAft>
              <a:buSzPts val="1400"/>
              <a:buChar char="●"/>
            </a:pPr>
            <a:r>
              <a:rPr lang="en" sz="1400"/>
              <a:t>Identify a country that is a global outlier with respect to percent of GDP spent on primary education.</a:t>
            </a:r>
            <a:endParaRPr sz="1400"/>
          </a:p>
          <a:p>
            <a:pPr marL="914400" lvl="0" indent="-317500" algn="l" rtl="0">
              <a:lnSpc>
                <a:spcPct val="100000"/>
              </a:lnSpc>
              <a:spcBef>
                <a:spcPts val="600"/>
              </a:spcBef>
              <a:spcAft>
                <a:spcPts val="600"/>
              </a:spcAft>
              <a:buSzPts val="1400"/>
              <a:buChar char="●"/>
            </a:pPr>
            <a:r>
              <a:rPr lang="en" sz="1400"/>
              <a:t>Formulate a hypothesis that might explain one of the phenomena you discovered.</a:t>
            </a:r>
            <a:endParaRPr sz="14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1613</Words>
  <Application>Microsoft Macintosh PowerPoint</Application>
  <PresentationFormat>On-screen Show (16:9)</PresentationFormat>
  <Paragraphs>192</Paragraphs>
  <Slides>22</Slides>
  <Notes>22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22</vt:i4>
      </vt:variant>
    </vt:vector>
  </HeadingPairs>
  <TitlesOfParts>
    <vt:vector size="24" baseType="lpstr">
      <vt:lpstr>Arial</vt:lpstr>
      <vt:lpstr>Simple Light</vt:lpstr>
      <vt:lpstr>W209 Mid-Term Presentations World Education Statistics</vt:lpstr>
      <vt:lpstr>Overview</vt:lpstr>
      <vt:lpstr>Data / Users / Tasks</vt:lpstr>
      <vt:lpstr>Task 1 - Discover Feature Availability </vt:lpstr>
      <vt:lpstr>Task 1 - Dashboard Overview</vt:lpstr>
      <vt:lpstr>Task 1 - Sample Testing Plan</vt:lpstr>
      <vt:lpstr>Task 2 - Discover Distributions</vt:lpstr>
      <vt:lpstr>Task 2 - Dashboard Mockup</vt:lpstr>
      <vt:lpstr>Task 2 - Sample Testing Plan</vt:lpstr>
      <vt:lpstr>Task 3 - Explore Relationships</vt:lpstr>
      <vt:lpstr>Task 3 - Example Use Case</vt:lpstr>
      <vt:lpstr>Task 3 - Dashboard Mockup</vt:lpstr>
      <vt:lpstr>Task 3 - Dashboard Mockup - Subtasks</vt:lpstr>
      <vt:lpstr>Task 3 - Sample Testing Plan</vt:lpstr>
      <vt:lpstr>Task 4 - Compare Trends</vt:lpstr>
      <vt:lpstr>Task 4 - Example Use Case 1</vt:lpstr>
      <vt:lpstr>Task 4 - Example Use Case 2</vt:lpstr>
      <vt:lpstr>Task 4 - Sample Testing Plan</vt:lpstr>
      <vt:lpstr>PowerPoint Presentation</vt:lpstr>
      <vt:lpstr>Task 4 - Dashboard Overview</vt:lpstr>
      <vt:lpstr>Task [NV] - Dashboard Mockup - Subtasks</vt:lpstr>
      <vt:lpstr>Task 4 - Dashboard Overview</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W209 Mid-Term Presentations World Education Statistics</dc:title>
  <cp:lastModifiedBy>SUDHAKARA, DIVYA</cp:lastModifiedBy>
  <cp:revision>1</cp:revision>
  <dcterms:modified xsi:type="dcterms:W3CDTF">2018-11-15T04:56:17Z</dcterms:modified>
</cp:coreProperties>
</file>